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3" r:id="rId6"/>
    <p:sldId id="292" r:id="rId7"/>
    <p:sldId id="298" r:id="rId8"/>
    <p:sldId id="288" r:id="rId9"/>
    <p:sldId id="289" r:id="rId10"/>
    <p:sldId id="290" r:id="rId11"/>
    <p:sldId id="291" r:id="rId12"/>
    <p:sldId id="274" r:id="rId13"/>
    <p:sldId id="275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0" r:id="rId26"/>
    <p:sldId id="261" r:id="rId27"/>
    <p:sldId id="262" r:id="rId28"/>
    <p:sldId id="263" r:id="rId29"/>
    <p:sldId id="264" r:id="rId30"/>
    <p:sldId id="293" r:id="rId31"/>
    <p:sldId id="297" r:id="rId32"/>
    <p:sldId id="294" r:id="rId33"/>
    <p:sldId id="295" r:id="rId34"/>
    <p:sldId id="296" r:id="rId35"/>
    <p:sldId id="299" r:id="rId36"/>
    <p:sldId id="300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2022/4/25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868634" y="6525344"/>
            <a:ext cx="2275366" cy="332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ncode-tech.com/QR_Encoder.aspx" TargetMode="External"/><Relationship Id="rId2" Type="http://schemas.openxmlformats.org/officeDocument/2006/relationships/hyperlink" Target="http://auth.nusoft.com.tw/cgi-bin/auth.cgi?fb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link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download/download/131-user-manual-nusoft/5529-utm-650-manual-v5-07-tw-pdf" TargetMode="External"/><Relationship Id="rId2" Type="http://schemas.openxmlformats.org/officeDocument/2006/relationships/hyperlink" Target="http://www.ublink.org/demo/utm-650/cgi-bin/index.html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ublinkorgtalk" TargetMode="External"/><Relationship Id="rId2" Type="http://schemas.openxmlformats.org/officeDocument/2006/relationships/hyperlink" Target="https://t.me/ublink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ne.me/R/ti/p/x2TSsqdAAO" TargetMode="External"/><Relationship Id="rId5" Type="http://schemas.openxmlformats.org/officeDocument/2006/relationships/hyperlink" Target="http://line.naver.jp/ti/p/@cvg0442v" TargetMode="External"/><Relationship Id="rId4" Type="http://schemas.openxmlformats.org/officeDocument/2006/relationships/hyperlink" Target="http://line.naver.jp/ti/p/@xat.0000132120.jmw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UTM-650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郵件日誌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信件處理方式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7198"/>
            <a:ext cx="8229600" cy="431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Mail Server</a:t>
            </a:r>
            <a:r>
              <a:rPr lang="zh-TW" altLang="en-US" dirty="0" smtClean="0"/>
              <a:t>詳細</a:t>
            </a:r>
            <a:r>
              <a:rPr lang="en-US" altLang="zh-TW" dirty="0" smtClean="0"/>
              <a:t>Log</a:t>
            </a:r>
            <a:r>
              <a:rPr lang="zh-TW" altLang="en-US" dirty="0" smtClean="0"/>
              <a:t>好追蹤</a:t>
            </a:r>
            <a:endParaRPr lang="zh-TW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112" y="1600200"/>
            <a:ext cx="78237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xDSL</a:t>
            </a:r>
            <a:r>
              <a:rPr lang="en-US" altLang="zh-TW" dirty="0" smtClean="0"/>
              <a:t> / </a:t>
            </a:r>
            <a:r>
              <a:rPr lang="zh-TW" altLang="en-US" dirty="0" smtClean="0"/>
              <a:t>光世代 </a:t>
            </a:r>
            <a:r>
              <a:rPr lang="en-US" altLang="zh-TW" dirty="0" smtClean="0"/>
              <a:t>/ Cable Modem</a:t>
            </a:r>
            <a:endParaRPr lang="zh-TW" alt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7756"/>
            <a:ext cx="8229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3G/4G USB Dongle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68" y="1600200"/>
            <a:ext cx="798306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架構不用變更架構一</a:t>
            </a:r>
            <a:endParaRPr lang="zh-TW" altLang="en-US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338" y="1957915"/>
            <a:ext cx="5725324" cy="38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結合現有的防火牆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架構不用變更架構二</a:t>
            </a:r>
            <a:endParaRPr lang="zh-TW" alt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338" y="1957915"/>
            <a:ext cx="5725324" cy="38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區分來賓與員工的無線網路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SSID 1 / SSID 2</a:t>
            </a:r>
            <a:endParaRPr lang="zh-TW" alt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74361"/>
            <a:ext cx="822960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一次多種打卡驗證方式</a:t>
            </a:r>
            <a:endParaRPr lang="zh-TW" alt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635251" cy="519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看完廣告後才可以上網</a:t>
            </a:r>
            <a:endParaRPr lang="zh-TW" alt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34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27479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驗證之後，導往指定的</a:t>
            </a:r>
            <a:r>
              <a:rPr lang="en-US" altLang="zh-TW" dirty="0" err="1" smtClean="0"/>
              <a:t>WebPage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462405" cy="510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5946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UTM-650</a:t>
            </a:r>
          </a:p>
          <a:p>
            <a:r>
              <a:rPr lang="en-US" altLang="zh-TW" dirty="0" smtClean="0"/>
              <a:t>UTM-850</a:t>
            </a:r>
          </a:p>
          <a:p>
            <a:r>
              <a:rPr lang="en-US" altLang="zh-TW" dirty="0" smtClean="0"/>
              <a:t>UTM-1600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501008"/>
            <a:ext cx="43529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自定網頁格式驗證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2472"/>
            <a:ext cx="8229600" cy="43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295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類似網頁自己寫喜歡的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0129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09513" cy="452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204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語法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http://MHG</a:t>
            </a:r>
            <a:r>
              <a:rPr lang="zh-TW" altLang="en-US" dirty="0"/>
              <a:t>或是</a:t>
            </a:r>
            <a:r>
              <a:rPr lang="en-US" altLang="zh-TW" dirty="0"/>
              <a:t>UTM</a:t>
            </a:r>
            <a:r>
              <a:rPr lang="zh-TW" altLang="en-US" dirty="0"/>
              <a:t>的</a:t>
            </a:r>
            <a:r>
              <a:rPr lang="en-US" altLang="zh-TW" dirty="0"/>
              <a:t>IP:82/</a:t>
            </a:r>
            <a:r>
              <a:rPr lang="en-US" altLang="zh-TW" dirty="0" err="1"/>
              <a:t>cgi</a:t>
            </a:r>
            <a:r>
              <a:rPr lang="en-US" altLang="zh-TW" dirty="0"/>
              <a:t>-bin/</a:t>
            </a:r>
            <a:r>
              <a:rPr lang="en-US" altLang="zh-TW" dirty="0" err="1"/>
              <a:t>auth.cgi?q</a:t>
            </a:r>
            <a:r>
              <a:rPr lang="en-US" altLang="zh-TW" dirty="0"/>
              <a:t>=0&amp;s=1&amp;un=c3RldmU%253D&amp;pw=MDkyMDc5MDY0Mw%253D%253D&amp;MULTI_LANG=</a:t>
            </a:r>
            <a:r>
              <a:rPr lang="en-US" altLang="zh-TW" dirty="0" err="1"/>
              <a:t>ch&amp;toUrl</a:t>
            </a:r>
            <a:r>
              <a:rPr lang="en-US" altLang="zh-TW" dirty="0"/>
              <a:t>=http://</a:t>
            </a:r>
            <a:r>
              <a:rPr lang="en-US" altLang="zh-TW" dirty="0" smtClean="0"/>
              <a:t>www.ublink.org</a:t>
            </a:r>
          </a:p>
          <a:p>
            <a:r>
              <a:rPr lang="en-US" altLang="zh-TW" dirty="0"/>
              <a:t>un: username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pw: password base64</a:t>
            </a:r>
            <a:r>
              <a:rPr lang="zh-TW" altLang="en-US" dirty="0" smtClean="0"/>
              <a:t>編碼</a:t>
            </a:r>
            <a:endParaRPr lang="zh-TW" altLang="en-US" dirty="0"/>
          </a:p>
          <a:p>
            <a:r>
              <a:rPr lang="en-US" altLang="zh-TW" dirty="0"/>
              <a:t>MULTI_LANG</a:t>
            </a:r>
            <a:r>
              <a:rPr lang="zh-TW" altLang="en-US" dirty="0"/>
              <a:t>：顯示</a:t>
            </a:r>
            <a:r>
              <a:rPr lang="zh-TW" altLang="en-US" dirty="0" smtClean="0"/>
              <a:t>語言</a:t>
            </a:r>
            <a:endParaRPr lang="en-US" altLang="zh-TW" dirty="0" smtClean="0"/>
          </a:p>
          <a:p>
            <a:pPr lvl="1"/>
            <a:r>
              <a:rPr lang="en-US" altLang="zh-TW" dirty="0" err="1"/>
              <a:t>ch,eng,sch</a:t>
            </a:r>
            <a:endParaRPr lang="zh-TW" altLang="en-US" dirty="0"/>
          </a:p>
          <a:p>
            <a:r>
              <a:rPr lang="en-US" altLang="zh-TW" dirty="0" err="1"/>
              <a:t>toUrl</a:t>
            </a:r>
            <a:r>
              <a:rPr lang="en-US" altLang="zh-TW" dirty="0"/>
              <a:t>: </a:t>
            </a:r>
            <a:r>
              <a:rPr lang="zh-TW" altLang="en-US" dirty="0"/>
              <a:t>認證成功後要連那個網站</a:t>
            </a:r>
          </a:p>
        </p:txBody>
      </p:sp>
    </p:spTree>
    <p:extLst>
      <p:ext uri="{BB962C8B-B14F-4D97-AF65-F5344CB8AC3E}">
        <p14:creationId xmlns="" xmlns:p14="http://schemas.microsoft.com/office/powerpoint/2010/main" val="128731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拍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上網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若</a:t>
            </a:r>
            <a:r>
              <a:rPr lang="en-US" altLang="zh-TW" dirty="0" smtClean="0"/>
              <a:t>FB https </a:t>
            </a:r>
            <a:r>
              <a:rPr lang="zh-TW" altLang="en-US" dirty="0" smtClean="0"/>
              <a:t>不自動彈也可以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>
                <a:hlinkClick r:id="rId2"/>
              </a:rPr>
              <a:t>http://auth.nusoft.com.tw/cgi-bin/auth.cgi?fb=1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或是 </a:t>
            </a:r>
            <a:r>
              <a:rPr lang="en-US" altLang="zh-TW" dirty="0" smtClean="0"/>
              <a:t>http://59.125.9.159</a:t>
            </a:r>
          </a:p>
          <a:p>
            <a:r>
              <a:rPr lang="zh-TW" altLang="en-US" dirty="0" smtClean="0"/>
              <a:t>的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也可以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QR</a:t>
            </a:r>
            <a:r>
              <a:rPr lang="zh-TW" altLang="en-US" dirty="0" smtClean="0"/>
              <a:t>產生器</a:t>
            </a:r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http://www.funcode-tech.com/QR_Encoder.aspx</a:t>
            </a:r>
            <a:endParaRPr lang="en-US" altLang="zh-TW" dirty="0" smtClean="0"/>
          </a:p>
          <a:p>
            <a:r>
              <a:rPr lang="en-US" altLang="zh-TW" dirty="0" smtClean="0"/>
              <a:t>http://qr.ioi.tw/zh-TW/</a:t>
            </a:r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204864"/>
            <a:ext cx="28083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指定網頁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</a:t>
            </a:r>
            <a:endParaRPr lang="en-US" altLang="zh-TW" dirty="0" smtClean="0"/>
          </a:p>
          <a:p>
            <a:r>
              <a:rPr lang="zh-TW" altLang="en-US" dirty="0" smtClean="0"/>
              <a:t>上面網址做成</a:t>
            </a:r>
            <a:r>
              <a:rPr lang="en-US" altLang="zh-TW" dirty="0" smtClean="0"/>
              <a:t>QR Code</a:t>
            </a:r>
            <a:r>
              <a:rPr lang="zh-TW" altLang="en-US" dirty="0" smtClean="0"/>
              <a:t>也可以</a:t>
            </a:r>
            <a:endParaRPr lang="en-US" altLang="zh-TW" dirty="0" smtClean="0"/>
          </a:p>
          <a:p>
            <a:r>
              <a:rPr lang="zh-TW" altLang="en-US" dirty="0" smtClean="0"/>
              <a:t>這樣首頁也會變成他</a:t>
            </a:r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管制</a:t>
            </a:r>
            <a:r>
              <a:rPr lang="en-US" altLang="zh-TW" dirty="0" smtClean="0"/>
              <a:t>User</a:t>
            </a:r>
            <a:r>
              <a:rPr lang="zh-TW" altLang="en-US" dirty="0" smtClean="0"/>
              <a:t>使用</a:t>
            </a:r>
            <a:r>
              <a:rPr lang="en-US" altLang="zh-TW" dirty="0" smtClean="0"/>
              <a:t>FQDN</a:t>
            </a:r>
            <a:br>
              <a:rPr lang="en-US" altLang="zh-TW" dirty="0" smtClean="0"/>
            </a:br>
            <a:r>
              <a:rPr lang="zh-TW" altLang="en-US" dirty="0" smtClean="0"/>
              <a:t>比傳統的防火牆方便</a:t>
            </a:r>
            <a:endParaRPr lang="zh-TW" alt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05" y="2448521"/>
            <a:ext cx="7268590" cy="282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國家物件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7" y="2682081"/>
            <a:ext cx="72104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外對內還可以限連線數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755" y="1600200"/>
            <a:ext cx="79904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Server </a:t>
            </a:r>
            <a:r>
              <a:rPr lang="en-US" altLang="zh-TW" dirty="0" err="1" smtClean="0"/>
              <a:t>LoadBalance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3764"/>
            <a:ext cx="8229600" cy="443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Inbound DNS Server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Wan 1/2/3/4 </a:t>
            </a:r>
            <a:r>
              <a:rPr lang="zh-TW" altLang="en-US" b="1" dirty="0" smtClean="0">
                <a:solidFill>
                  <a:srgbClr val="FF0000"/>
                </a:solidFill>
              </a:rPr>
              <a:t>備援或是負載平衡</a:t>
            </a:r>
            <a:r>
              <a:rPr lang="en-US" altLang="zh-TW" b="1" dirty="0" smtClean="0">
                <a:solidFill>
                  <a:srgbClr val="FF0000"/>
                </a:solidFill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VPN</a:t>
            </a:r>
            <a:r>
              <a:rPr lang="zh-TW" altLang="en-US" b="1" dirty="0" smtClean="0">
                <a:solidFill>
                  <a:srgbClr val="FF0000"/>
                </a:solidFill>
              </a:rPr>
              <a:t> 撥入也可以做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738894"/>
            <a:ext cx="8229600" cy="22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zh-TW" dirty="0" smtClean="0"/>
              <a:t>3G/4G USB Dongle 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r>
              <a:rPr lang="en-US" altLang="zh-TW" dirty="0" smtClean="0"/>
              <a:t>8 Port Giga </a:t>
            </a:r>
            <a:r>
              <a:rPr lang="zh-TW" altLang="en-US" dirty="0" smtClean="0"/>
              <a:t>自定義網路介面屬性（</a:t>
            </a:r>
            <a:r>
              <a:rPr lang="en-US" altLang="zh-TW" dirty="0" smtClean="0"/>
              <a:t>LAN / WAN / DMZ</a:t>
            </a:r>
            <a:r>
              <a:rPr lang="zh-TW" altLang="en-US" dirty="0" smtClean="0"/>
              <a:t>）</a:t>
            </a:r>
          </a:p>
          <a:p>
            <a:r>
              <a:rPr lang="en-US" altLang="zh-TW" dirty="0" smtClean="0"/>
              <a:t>IPv4 /</a:t>
            </a:r>
            <a:r>
              <a:rPr lang="zh-TW" altLang="en-US" dirty="0" smtClean="0"/>
              <a:t> </a:t>
            </a:r>
            <a:r>
              <a:rPr lang="en-US" altLang="zh-TW" dirty="0" smtClean="0"/>
              <a:t>IPv6</a:t>
            </a:r>
            <a:endParaRPr lang="zh-TW" altLang="en-US" dirty="0" smtClean="0"/>
          </a:p>
          <a:p>
            <a:r>
              <a:rPr lang="en-US" altLang="zh-TW" dirty="0" smtClean="0"/>
              <a:t>SPI </a:t>
            </a:r>
            <a:r>
              <a:rPr lang="zh-TW" altLang="en-US" dirty="0" smtClean="0"/>
              <a:t>防火牆（</a:t>
            </a:r>
            <a:r>
              <a:rPr lang="en-US" altLang="zh-TW" dirty="0" smtClean="0"/>
              <a:t>SPI Firewall</a:t>
            </a:r>
            <a:r>
              <a:rPr lang="zh-TW" altLang="en-US" dirty="0" smtClean="0"/>
              <a:t>）</a:t>
            </a:r>
          </a:p>
          <a:p>
            <a:r>
              <a:rPr lang="zh-TW" altLang="en-US" dirty="0" smtClean="0"/>
              <a:t>全方位的 </a:t>
            </a:r>
            <a:r>
              <a:rPr lang="en-US" altLang="zh-TW" dirty="0" smtClean="0"/>
              <a:t>Backup</a:t>
            </a:r>
            <a:r>
              <a:rPr lang="zh-TW" altLang="en-US" dirty="0" smtClean="0"/>
              <a:t>：擁有線路備援、</a:t>
            </a:r>
            <a:r>
              <a:rPr lang="en-US" altLang="zh-TW" dirty="0" smtClean="0"/>
              <a:t>VPN </a:t>
            </a:r>
            <a:r>
              <a:rPr lang="zh-TW" altLang="en-US" dirty="0" smtClean="0"/>
              <a:t>備援</a:t>
            </a:r>
            <a:r>
              <a:rPr lang="en-US" altLang="zh-TW" dirty="0" smtClean="0"/>
              <a:t>...</a:t>
            </a:r>
            <a:r>
              <a:rPr lang="zh-TW" altLang="en-US" dirty="0" smtClean="0"/>
              <a:t>功能，提供一個更穩定無斷線之憂的網路環境。</a:t>
            </a:r>
          </a:p>
          <a:p>
            <a:r>
              <a:rPr lang="zh-TW" altLang="en-US" dirty="0" smtClean="0"/>
              <a:t>可有效阻擋員工於上班時擅自使用各種網路應用程式（</a:t>
            </a:r>
            <a:r>
              <a:rPr lang="en-US" altLang="zh-TW" dirty="0" smtClean="0"/>
              <a:t>IM</a:t>
            </a:r>
            <a:r>
              <a:rPr lang="zh-TW" altLang="en-US" dirty="0" smtClean="0"/>
              <a:t>、</a:t>
            </a:r>
            <a:r>
              <a:rPr lang="en-US" altLang="zh-TW" dirty="0" smtClean="0"/>
              <a:t>P2P...</a:t>
            </a:r>
            <a:r>
              <a:rPr lang="zh-TW" altLang="en-US" dirty="0" smtClean="0"/>
              <a:t>）或是隨意瀏覽違禁網站（色情網站、社交網站、人力銀行</a:t>
            </a:r>
            <a:r>
              <a:rPr lang="en-US" altLang="zh-TW" dirty="0" smtClean="0"/>
              <a:t>...</a:t>
            </a:r>
            <a:r>
              <a:rPr lang="zh-TW" altLang="en-US" dirty="0" smtClean="0"/>
              <a:t>）。</a:t>
            </a:r>
          </a:p>
          <a:p>
            <a:r>
              <a:rPr lang="zh-TW" altLang="en-US" dirty="0" smtClean="0"/>
              <a:t>完整的負載平衡（</a:t>
            </a:r>
            <a:r>
              <a:rPr lang="en-US" altLang="zh-TW" dirty="0" smtClean="0"/>
              <a:t>Inbound / Outbound</a:t>
            </a:r>
            <a:r>
              <a:rPr lang="zh-TW" altLang="en-US" dirty="0" smtClean="0"/>
              <a:t>）與策略路由機制，讓企業可輕鬆掌握其對外線路。</a:t>
            </a:r>
          </a:p>
          <a:p>
            <a:r>
              <a:rPr lang="zh-TW" altLang="en-US" dirty="0" smtClean="0"/>
              <a:t>擁有完整的 </a:t>
            </a:r>
            <a:r>
              <a:rPr lang="en-US" altLang="zh-TW" dirty="0" smtClean="0"/>
              <a:t>VPN </a:t>
            </a:r>
            <a:r>
              <a:rPr lang="zh-TW" altLang="en-US" dirty="0" smtClean="0"/>
              <a:t>方案：提供了移動式 </a:t>
            </a:r>
            <a:r>
              <a:rPr lang="en-US" altLang="zh-TW" dirty="0" smtClean="0"/>
              <a:t>VPN</a:t>
            </a:r>
            <a:r>
              <a:rPr lang="zh-TW" altLang="en-US" dirty="0" smtClean="0"/>
              <a:t>（</a:t>
            </a:r>
            <a:r>
              <a:rPr lang="en-US" altLang="zh-TW" dirty="0" smtClean="0"/>
              <a:t>SSL VPN </a:t>
            </a:r>
            <a:r>
              <a:rPr lang="zh-TW" altLang="en-US" dirty="0" smtClean="0"/>
              <a:t>或稱 </a:t>
            </a:r>
            <a:r>
              <a:rPr lang="en-US" altLang="zh-TW" dirty="0" smtClean="0"/>
              <a:t>Web VPN</a:t>
            </a:r>
            <a:r>
              <a:rPr lang="zh-TW" altLang="en-US" dirty="0" smtClean="0"/>
              <a:t>）、固定式</a:t>
            </a:r>
            <a:r>
              <a:rPr lang="en-US" altLang="zh-TW" dirty="0" smtClean="0"/>
              <a:t>VPN</a:t>
            </a:r>
            <a:r>
              <a:rPr lang="zh-TW" altLang="en-US" dirty="0" smtClean="0"/>
              <a:t>（ </a:t>
            </a:r>
            <a:r>
              <a:rPr lang="en-US" altLang="zh-TW" dirty="0" smtClean="0"/>
              <a:t>IPSec / PPTP VPN </a:t>
            </a:r>
            <a:r>
              <a:rPr lang="zh-TW" altLang="en-US" dirty="0" smtClean="0"/>
              <a:t>）和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線路備援（ </a:t>
            </a:r>
            <a:r>
              <a:rPr lang="en-US" altLang="zh-TW" dirty="0" smtClean="0"/>
              <a:t>VPN Trunk </a:t>
            </a:r>
            <a:r>
              <a:rPr lang="zh-TW" altLang="en-US" dirty="0" smtClean="0"/>
              <a:t>），為您建立起更穩定更安全更方便的私人通道。</a:t>
            </a:r>
          </a:p>
          <a:p>
            <a:r>
              <a:rPr lang="zh-TW" altLang="en-US" dirty="0" smtClean="0"/>
              <a:t>透過頻寬管理 </a:t>
            </a:r>
            <a:r>
              <a:rPr lang="en-US" altLang="zh-TW" dirty="0" smtClean="0"/>
              <a:t>/ </a:t>
            </a:r>
            <a:r>
              <a:rPr lang="zh-TW" altLang="en-US" dirty="0" smtClean="0"/>
              <a:t>個人化頻寬管理 </a:t>
            </a:r>
            <a:r>
              <a:rPr lang="en-US" altLang="zh-TW" dirty="0" smtClean="0"/>
              <a:t>/ P2P</a:t>
            </a:r>
            <a:r>
              <a:rPr lang="zh-TW" altLang="en-US" dirty="0" smtClean="0"/>
              <a:t>頻寬管理功能，妥善分配企業對外頻寬。</a:t>
            </a:r>
          </a:p>
          <a:p>
            <a:r>
              <a:rPr lang="zh-TW" altLang="en-US" dirty="0" smtClean="0"/>
              <a:t>提供中毒者警示功能，一發現異常流量，立即通知管理者及使用者，讓管理者即時瞭解網路異狀，馬上做出應變之道。</a:t>
            </a:r>
            <a:endParaRPr lang="en-US" altLang="zh-TW" dirty="0" smtClean="0"/>
          </a:p>
          <a:p>
            <a:r>
              <a:rPr lang="en-US" altLang="zh-TW" dirty="0" smtClean="0"/>
              <a:t>USB 3.0 </a:t>
            </a:r>
            <a:r>
              <a:rPr lang="zh-TW" altLang="en-US" dirty="0" smtClean="0"/>
              <a:t>網路硬碟 </a:t>
            </a:r>
            <a:r>
              <a:rPr lang="en-US" altLang="zh-TW" dirty="0" smtClean="0"/>
              <a:t>FTP/Samba/Log</a:t>
            </a: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使用者統計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203" y="1600200"/>
            <a:ext cx="618759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連線狀態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可排序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84208"/>
            <a:ext cx="8229600" cy="4357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即時的分析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2786" y="1600200"/>
            <a:ext cx="5998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今日的排行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341" y="1600200"/>
            <a:ext cx="6995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歷史的排行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7267" y="1600200"/>
            <a:ext cx="64694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查誰上過網站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39337" cy="545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08912" cy="662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差異</a:t>
            </a:r>
            <a:r>
              <a:rPr lang="en-US" altLang="zh-TW" dirty="0" smtClean="0"/>
              <a:t>(UTM</a:t>
            </a:r>
            <a:r>
              <a:rPr lang="zh-TW" altLang="en-US" dirty="0" smtClean="0"/>
              <a:t>有</a:t>
            </a:r>
            <a:r>
              <a:rPr lang="en-US" altLang="zh-TW" dirty="0" smtClean="0"/>
              <a:t>Anti Spam/Virus)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179515" y="846001"/>
          <a:ext cx="8805661" cy="594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3093"/>
                <a:gridCol w="945321"/>
                <a:gridCol w="945321"/>
                <a:gridCol w="945321"/>
                <a:gridCol w="945321"/>
                <a:gridCol w="945321"/>
                <a:gridCol w="945321"/>
                <a:gridCol w="945321"/>
                <a:gridCol w="945321"/>
              </a:tblGrid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功能</a:t>
                      </a:r>
                      <a:r>
                        <a:rPr lang="en-US" altLang="zh-TW" sz="1000" u="none" strike="noStrike" dirty="0"/>
                        <a:t>/</a:t>
                      </a:r>
                      <a:r>
                        <a:rPr lang="zh-TW" altLang="en-US" sz="1000" u="none" strike="noStrike" dirty="0"/>
                        <a:t>型號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NFW-460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NFW-560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NFW-650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NFW-850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NFW-1600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UTM-650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UTM-850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UTM-1600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Giga Port</a:t>
                      </a:r>
                      <a:r>
                        <a:rPr lang="zh-TW" altLang="en-US" sz="1000" u="none" strike="noStrike" dirty="0"/>
                        <a:t>數</a:t>
                      </a:r>
                      <a:r>
                        <a:rPr lang="en-US" altLang="zh-TW" sz="1000" u="none" strike="noStrike" dirty="0"/>
                        <a:t>(</a:t>
                      </a:r>
                      <a:r>
                        <a:rPr lang="zh-TW" altLang="en-US" sz="1000" u="none" strike="noStrike" dirty="0"/>
                        <a:t>自定義</a:t>
                      </a:r>
                      <a:r>
                        <a:rPr lang="en-US" sz="1000" u="none" strike="noStrike" dirty="0"/>
                        <a:t>Wan/</a:t>
                      </a:r>
                      <a:r>
                        <a:rPr lang="en-US" sz="1000" u="none" strike="noStrike" dirty="0" err="1"/>
                        <a:t>Lan</a:t>
                      </a:r>
                      <a:r>
                        <a:rPr lang="en-US" sz="1000" u="none" strike="noStrike" dirty="0"/>
                        <a:t>/DMZ)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5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5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8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體積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桌上型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桌上型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1U</a:t>
                      </a:r>
                      <a:r>
                        <a:rPr lang="zh-TW" altLang="en-US" sz="1000" u="none" strike="noStrike"/>
                        <a:t>機架式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USB Port</a:t>
                      </a:r>
                      <a:r>
                        <a:rPr lang="zh-TW" altLang="en-US" sz="1000" u="none" strike="noStrike"/>
                        <a:t>數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2.0x1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2.0x1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3/4G USB</a:t>
                      </a:r>
                      <a:r>
                        <a:rPr lang="zh-TW" altLang="en-US" sz="1000" u="none" strike="noStrike"/>
                        <a:t>上網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無線網路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802.11ac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無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無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APC</a:t>
                      </a:r>
                      <a:r>
                        <a:rPr lang="zh-TW" altLang="en-US" sz="1000" u="none" strike="noStrike"/>
                        <a:t>功能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無限制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無限制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WiFi</a:t>
                      </a:r>
                      <a:r>
                        <a:rPr lang="zh-TW" altLang="en-US" sz="1000" u="none" strike="noStrike"/>
                        <a:t>計費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内建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內建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</a:t>
                      </a:r>
                      <a:r>
                        <a:rPr lang="en-US" sz="1000" u="none" strike="noStrike"/>
                        <a:t>HD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無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1TB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1TB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1TB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NAT</a:t>
                      </a:r>
                      <a:r>
                        <a:rPr lang="zh-TW" altLang="en-US" sz="1000" u="none" strike="noStrike"/>
                        <a:t>效能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800M(</a:t>
                      </a:r>
                      <a:r>
                        <a:rPr lang="zh-TW" altLang="en-US" sz="1000" u="none" strike="noStrike"/>
                        <a:t>多</a:t>
                      </a:r>
                      <a:r>
                        <a:rPr lang="en-US" sz="1000" u="none" strike="noStrike"/>
                        <a:t>Session)</a:t>
                      </a:r>
                      <a:r>
                        <a:rPr lang="zh-TW" altLang="en-US" sz="1000" u="none" strike="noStrike"/>
                        <a:t>單</a:t>
                      </a:r>
                      <a:r>
                        <a:rPr lang="en-US" sz="1000" u="none" strike="noStrike"/>
                        <a:t>Session4xxM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800M(</a:t>
                      </a:r>
                      <a:r>
                        <a:rPr lang="zh-TW" altLang="en-US" sz="1000" u="none" strike="noStrike"/>
                        <a:t>多</a:t>
                      </a:r>
                      <a:r>
                        <a:rPr lang="en-US" sz="1000" u="none" strike="noStrike"/>
                        <a:t>Session)</a:t>
                      </a:r>
                      <a:r>
                        <a:rPr lang="zh-TW" altLang="en-US" sz="1000" u="none" strike="noStrike"/>
                        <a:t>單</a:t>
                      </a:r>
                      <a:r>
                        <a:rPr lang="en-US" sz="1000" u="none" strike="noStrike"/>
                        <a:t>Session4xxM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1.5G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2.5G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1.5G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2.5G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5G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3DES IPSec</a:t>
                      </a:r>
                      <a:r>
                        <a:rPr lang="zh-TW" altLang="en-US" sz="1000" u="none" strike="noStrike"/>
                        <a:t>效能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186M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186M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250M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370M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750M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250M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370M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750M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SSL VPN</a:t>
                      </a:r>
                      <a:r>
                        <a:rPr lang="zh-TW" altLang="en-US" sz="1000" u="none" strike="noStrike"/>
                        <a:t>效能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186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186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250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370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750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250 Mbps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370 Mbps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/>
                        <a:t>750 Mbps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L2TP VPN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建議設備數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30~50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30~50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50~70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70~100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100~300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/>
                        <a:t>50~70</a:t>
                      </a:r>
                      <a:endParaRPr lang="en-US" altLang="zh-TW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70~100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000" u="none" strike="noStrike" dirty="0"/>
                        <a:t>100~300</a:t>
                      </a:r>
                      <a:endParaRPr lang="en-US" altLang="zh-TW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最大設備數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不限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不限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不限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HA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內建負載平橫</a:t>
                      </a:r>
                      <a:r>
                        <a:rPr lang="en-US" sz="1000" u="none" strike="noStrike"/>
                        <a:t>DNS Server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/>
                        <a:t>Anti Spam/Virus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  <a:tr h="312632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網卡綁定</a:t>
                      </a:r>
                      <a:r>
                        <a:rPr lang="en-US" altLang="zh-TW" sz="1000" u="none" strike="noStrike"/>
                        <a:t>(</a:t>
                      </a:r>
                      <a:r>
                        <a:rPr lang="en-US" sz="1000" u="none" strike="noStrike"/>
                        <a:t>LACP)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無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/>
                        <a:t>有</a:t>
                      </a:r>
                      <a:endParaRPr lang="zh-TW" altLang="en-US" sz="1000" b="0" i="0" u="none" strike="noStrike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000" u="none" strike="noStrike" dirty="0"/>
                        <a:t>有</a:t>
                      </a:r>
                      <a:endParaRPr lang="zh-TW" altLang="en-US" sz="1000" b="0" i="0" u="none" strike="noStrike" dirty="0">
                        <a:solidFill>
                          <a:srgbClr val="000000"/>
                        </a:solidFill>
                        <a:latin typeface="新細明體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無線基地台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可受</a:t>
            </a:r>
            <a:r>
              <a:rPr lang="en-US" altLang="zh-TW" dirty="0" smtClean="0"/>
              <a:t>MHG/NFW/UTM APC</a:t>
            </a:r>
            <a:r>
              <a:rPr lang="zh-TW" altLang="en-US" dirty="0" smtClean="0"/>
              <a:t>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 smtClean="0"/>
              <a:t>NAP-250</a:t>
            </a:r>
          </a:p>
          <a:p>
            <a:pPr lvl="1"/>
            <a:r>
              <a:rPr lang="zh-TW" altLang="en-US" dirty="0" smtClean="0"/>
              <a:t>防潑水</a:t>
            </a:r>
            <a:r>
              <a:rPr lang="en-US" altLang="zh-TW" dirty="0" smtClean="0"/>
              <a:t>2.4g </a:t>
            </a:r>
            <a:r>
              <a:rPr lang="zh-TW" altLang="en-US" dirty="0" smtClean="0"/>
              <a:t>單頻，使用專屬自附的</a:t>
            </a:r>
            <a:r>
              <a:rPr lang="en-US" altLang="zh-TW" dirty="0" err="1" smtClean="0"/>
              <a:t>PoE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支援 </a:t>
            </a:r>
            <a:r>
              <a:rPr lang="en-US" altLang="zh-TW" dirty="0" smtClean="0"/>
              <a:t>Mesh Mode</a:t>
            </a:r>
          </a:p>
          <a:p>
            <a:r>
              <a:rPr lang="en-US" altLang="zh-TW" dirty="0" smtClean="0"/>
              <a:t>NAP-570</a:t>
            </a:r>
          </a:p>
          <a:p>
            <a:pPr lvl="1"/>
            <a:r>
              <a:rPr lang="zh-TW" altLang="en-US" dirty="0" smtClean="0"/>
              <a:t>雙頻，吸頂式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標準</a:t>
            </a:r>
            <a:r>
              <a:rPr lang="en-US" altLang="zh-TW" dirty="0" err="1" smtClean="0"/>
              <a:t>PoE</a:t>
            </a:r>
            <a:r>
              <a:rPr lang="zh-TW" altLang="en-US" dirty="0" smtClean="0"/>
              <a:t>，附變壓器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免費管理軟體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LAC-100</a:t>
            </a:r>
            <a:r>
              <a:rPr lang="zh-TW" altLang="en-US" dirty="0" smtClean="0"/>
              <a:t>，需自備電腦</a:t>
            </a:r>
            <a:endParaRPr lang="zh-TW" altLang="en-US" dirty="0"/>
          </a:p>
        </p:txBody>
      </p:sp>
      <p:pic>
        <p:nvPicPr>
          <p:cNvPr id="7170" name="Picture 2" descr="http://www.ublink.org/images/NUSOFT/nap-570/nap-570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33056"/>
            <a:ext cx="3175718" cy="2304256"/>
          </a:xfrm>
          <a:prstGeom prst="rect">
            <a:avLst/>
          </a:prstGeom>
          <a:noFill/>
        </p:spPr>
      </p:pic>
      <p:pic>
        <p:nvPicPr>
          <p:cNvPr id="7172" name="Picture 4" descr="http://www.ublink.org/images/NUSOFT/nap-250/nap-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4725" y="1628800"/>
            <a:ext cx="1819275" cy="207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n-US" altLang="zh-TW" dirty="0" smtClean="0"/>
              <a:t>NAP-250</a:t>
            </a:r>
            <a:r>
              <a:rPr lang="zh-TW" altLang="en-US" dirty="0" smtClean="0"/>
              <a:t>串接問題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272808" cy="5454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9036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Mesh Mode(NAP-250)</a:t>
            </a:r>
            <a:endParaRPr lang="zh-TW" alt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</a:t>
            </a:r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http://www.ublink.org/demo/utm-650/cgi-bin/index.html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繁體中文手冊 </a:t>
            </a:r>
            <a:r>
              <a:rPr lang="en-US" altLang="zh-TW" dirty="0" smtClean="0"/>
              <a:t>v5.07</a:t>
            </a:r>
          </a:p>
          <a:p>
            <a:r>
              <a:rPr lang="en-US" altLang="zh-TW" dirty="0" smtClean="0">
                <a:hlinkClick r:id="rId3"/>
              </a:rPr>
              <a:t>http://www.ublink.org/index.php/download/download/131-user-manual-nusoft/5529-utm-650-manual-v5-07-tw-pdf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@LINE/Telegram</a:t>
            </a:r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Telegram </a:t>
            </a:r>
            <a:r>
              <a:rPr lang="zh-TW" altLang="en-US" dirty="0" smtClean="0"/>
              <a:t>頻道 </a:t>
            </a:r>
            <a:r>
              <a:rPr lang="en-US" altLang="zh-TW" dirty="0" smtClean="0"/>
              <a:t>Channel      </a:t>
            </a:r>
            <a:r>
              <a:rPr lang="en-US" altLang="zh-TW" dirty="0" smtClean="0">
                <a:hlinkClick r:id="rId2"/>
              </a:rPr>
              <a:t>https://t.me/ublinkorg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Telegram </a:t>
            </a:r>
            <a:r>
              <a:rPr lang="zh-TW" altLang="en-US" dirty="0" smtClean="0"/>
              <a:t>頻道討論群 </a:t>
            </a:r>
            <a:r>
              <a:rPr lang="en-US" altLang="zh-TW" dirty="0" smtClean="0">
                <a:hlinkClick r:id="rId3"/>
              </a:rPr>
              <a:t>https://t.me/ublinkorgtalk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台中 </a:t>
            </a:r>
            <a:r>
              <a:rPr lang="en-US" altLang="zh-TW" dirty="0" smtClean="0"/>
              <a:t>LINE </a:t>
            </a:r>
            <a:r>
              <a:rPr lang="zh-TW" altLang="en-US" dirty="0" smtClean="0"/>
              <a:t>商店街 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4"/>
              </a:rPr>
              <a:t>http://line.naver.jp/ti/p/%40xat.0000132120.jmw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高雄 </a:t>
            </a:r>
            <a:r>
              <a:rPr lang="en-US" altLang="zh-TW" dirty="0" smtClean="0"/>
              <a:t>LINE </a:t>
            </a:r>
            <a:r>
              <a:rPr lang="zh-TW" altLang="en-US" dirty="0" smtClean="0"/>
              <a:t>商店街 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5"/>
              </a:rPr>
              <a:t>http://line.naver.jp/ti/p/%40cvg0442v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台北 </a:t>
            </a:r>
            <a:r>
              <a:rPr lang="en-US" altLang="zh-TW" dirty="0" smtClean="0"/>
              <a:t>LINE </a:t>
            </a:r>
            <a:r>
              <a:rPr lang="zh-TW" altLang="en-US" dirty="0" smtClean="0"/>
              <a:t>商店街 </a:t>
            </a:r>
            <a:r>
              <a:rPr lang="en-US" altLang="zh-TW" dirty="0" smtClean="0"/>
              <a:t>: </a:t>
            </a:r>
            <a:r>
              <a:rPr lang="en-US" altLang="zh-TW" dirty="0" smtClean="0">
                <a:hlinkClick r:id="rId6"/>
              </a:rPr>
              <a:t>http://line.me/R/ti/p/x2TSsqdAAO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適用環境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xDSL</a:t>
            </a:r>
            <a:endParaRPr lang="en-US" altLang="zh-TW" dirty="0" smtClean="0"/>
          </a:p>
          <a:p>
            <a:r>
              <a:rPr lang="zh-TW" altLang="en-US" dirty="0" smtClean="0"/>
              <a:t>光世代 </a:t>
            </a:r>
            <a:r>
              <a:rPr lang="en-US" altLang="zh-TW" dirty="0" smtClean="0"/>
              <a:t>FTTH/FTTB</a:t>
            </a:r>
          </a:p>
          <a:p>
            <a:r>
              <a:rPr lang="en-US" altLang="zh-TW" dirty="0" smtClean="0"/>
              <a:t>Cable Modem</a:t>
            </a:r>
          </a:p>
          <a:p>
            <a:r>
              <a:rPr lang="en-US" altLang="zh-TW" dirty="0" smtClean="0"/>
              <a:t>3G/4G USB Dongle</a:t>
            </a:r>
            <a:endParaRPr lang="zh-TW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可以不變更架構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直接融合環境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574" y="1957915"/>
            <a:ext cx="5734851" cy="381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上網記錄可以存在本機記錄</a:t>
            </a:r>
            <a:r>
              <a:rPr lang="en-US" altLang="zh-TW" dirty="0" smtClean="0"/>
              <a:t>365</a:t>
            </a:r>
            <a:r>
              <a:rPr lang="zh-TW" altLang="en-US" dirty="0" smtClean="0"/>
              <a:t>天</a:t>
            </a:r>
            <a:endParaRPr lang="zh-TW" altLang="en-US" dirty="0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4015" y="1600200"/>
            <a:ext cx="59759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保護</a:t>
            </a:r>
            <a:r>
              <a:rPr lang="en-US" altLang="zh-TW" dirty="0" smtClean="0"/>
              <a:t>Mail Server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280920" cy="478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防廣告信和病毒信偵測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964" y="1600200"/>
            <a:ext cx="763607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824</Words>
  <Application>Microsoft Office PowerPoint</Application>
  <PresentationFormat>如螢幕大小 (4:3)</PresentationFormat>
  <Paragraphs>274</Paragraphs>
  <Slides>43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4" baseType="lpstr">
      <vt:lpstr>Office 佈景主題</vt:lpstr>
      <vt:lpstr>UTM-650</vt:lpstr>
      <vt:lpstr>投影片 2</vt:lpstr>
      <vt:lpstr>簡介</vt:lpstr>
      <vt:lpstr>投影片 4</vt:lpstr>
      <vt:lpstr>適用環境</vt:lpstr>
      <vt:lpstr>可以不變更架構 直接融合環境</vt:lpstr>
      <vt:lpstr>上網記錄可以存在本機記錄365天</vt:lpstr>
      <vt:lpstr>保護Mail Server</vt:lpstr>
      <vt:lpstr>防廣告信和病毒信偵測</vt:lpstr>
      <vt:lpstr>郵件日誌 信件處理方式</vt:lpstr>
      <vt:lpstr>Mail Server詳細Log好追蹤</vt:lpstr>
      <vt:lpstr>xDSL / 光世代 / Cable Modem</vt:lpstr>
      <vt:lpstr>3G/4G USB Dongle</vt:lpstr>
      <vt:lpstr>結合現有的防火牆 架構不用變更架構一</vt:lpstr>
      <vt:lpstr>結合現有的防火牆 架構不用變更架構二</vt:lpstr>
      <vt:lpstr>區分來賓與員工的無線網路 SSID 1 / SSID 2</vt:lpstr>
      <vt:lpstr>一次多種打卡驗證方式</vt:lpstr>
      <vt:lpstr>看完廣告後才可以上網</vt:lpstr>
      <vt:lpstr>驗證之後，導往指定的WebPage</vt:lpstr>
      <vt:lpstr>自定網頁格式驗證</vt:lpstr>
      <vt:lpstr>類似網頁自己寫喜歡的</vt:lpstr>
      <vt:lpstr>語法</vt:lpstr>
      <vt:lpstr>拍QR Code上網 若FB https 不自動彈也可以</vt:lpstr>
      <vt:lpstr>指定網頁</vt:lpstr>
      <vt:lpstr>管制User使用FQDN 比傳統的防火牆方便</vt:lpstr>
      <vt:lpstr>國家物件</vt:lpstr>
      <vt:lpstr>外對內還可以限連線數</vt:lpstr>
      <vt:lpstr>Server LoadBalance</vt:lpstr>
      <vt:lpstr>Inbound DNS Server Wan 1/2/3/4 備援或是負載平衡 VPN 撥入也可以做</vt:lpstr>
      <vt:lpstr>使用者統計</vt:lpstr>
      <vt:lpstr>連線狀態 可排序</vt:lpstr>
      <vt:lpstr>即時的分析</vt:lpstr>
      <vt:lpstr>今日的排行</vt:lpstr>
      <vt:lpstr>歷史的排行</vt:lpstr>
      <vt:lpstr>查誰上過網站</vt:lpstr>
      <vt:lpstr>投影片 36</vt:lpstr>
      <vt:lpstr>差異(UTM有Anti Spam/Virus)</vt:lpstr>
      <vt:lpstr>無線基地台 可受MHG/NFW/UTM APC管理</vt:lpstr>
      <vt:lpstr>NAP-250串接問題</vt:lpstr>
      <vt:lpstr>Mesh Mode(NAP-250)</vt:lpstr>
      <vt:lpstr>線上Demo</vt:lpstr>
      <vt:lpstr>The END</vt:lpstr>
      <vt:lpstr>@LINE/Telegram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UTM-650</dc:title>
  <dc:creator>JanusLin</dc:creator>
  <cp:lastModifiedBy>januslin</cp:lastModifiedBy>
  <cp:revision>16</cp:revision>
  <dcterms:created xsi:type="dcterms:W3CDTF">2020-06-04T05:10:20Z</dcterms:created>
  <dcterms:modified xsi:type="dcterms:W3CDTF">2022-04-25T04:23:09Z</dcterms:modified>
</cp:coreProperties>
</file>