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94" r:id="rId4"/>
    <p:sldId id="303" r:id="rId5"/>
    <p:sldId id="263" r:id="rId6"/>
    <p:sldId id="269" r:id="rId7"/>
    <p:sldId id="295" r:id="rId8"/>
    <p:sldId id="278" r:id="rId9"/>
    <p:sldId id="270" r:id="rId10"/>
    <p:sldId id="277" r:id="rId11"/>
    <p:sldId id="275" r:id="rId12"/>
    <p:sldId id="276" r:id="rId13"/>
    <p:sldId id="271" r:id="rId14"/>
    <p:sldId id="279" r:id="rId15"/>
    <p:sldId id="281" r:id="rId16"/>
    <p:sldId id="280" r:id="rId17"/>
    <p:sldId id="283" r:id="rId18"/>
    <p:sldId id="286" r:id="rId19"/>
    <p:sldId id="285" r:id="rId20"/>
    <p:sldId id="309" r:id="rId21"/>
    <p:sldId id="304" r:id="rId22"/>
    <p:sldId id="305" r:id="rId23"/>
    <p:sldId id="306" r:id="rId24"/>
    <p:sldId id="312" r:id="rId25"/>
    <p:sldId id="310" r:id="rId26"/>
    <p:sldId id="311" r:id="rId27"/>
    <p:sldId id="307" r:id="rId28"/>
    <p:sldId id="308" r:id="rId29"/>
    <p:sldId id="287" r:id="rId30"/>
    <p:sldId id="289" r:id="rId31"/>
    <p:sldId id="268" r:id="rId3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2021/8/16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2021/8/16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2021/8/16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2021/8/16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2021/8/16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2021/8/16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2021/8/16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491703"/>
            <a:ext cx="2505472" cy="3662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code-tech.com/QR_Encoder.aspx" TargetMode="External"/><Relationship Id="rId2" Type="http://schemas.openxmlformats.org/officeDocument/2006/relationships/hyperlink" Target="http://auth.nusoft.com.tw/cgi-bin/auth.cgi?fb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blink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line.naver.jp/ti/p/@xat.0000132120.jmw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farich.com" TargetMode="External"/><Relationship Id="rId2" Type="http://schemas.openxmlformats.org/officeDocument/2006/relationships/hyperlink" Target="mailto:help@ublink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shelp@ublink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NUSOFT</a:t>
            </a:r>
            <a:r>
              <a:rPr lang="zh-TW" altLang="en-US" dirty="0" smtClean="0"/>
              <a:t>混搭</a:t>
            </a:r>
            <a:r>
              <a:rPr lang="en-US" altLang="zh-TW" dirty="0" err="1" smtClean="0"/>
              <a:t>VigorAP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UBLink.org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84480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Facebook</a:t>
            </a:r>
            <a:endParaRPr lang="zh-TW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5286609" cy="512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18643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微博打卡上網</a:t>
            </a:r>
            <a:endParaRPr lang="zh-TW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8" y="1196752"/>
            <a:ext cx="9036496" cy="540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68895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看完廣告後才可以上網</a:t>
            </a:r>
            <a:endParaRPr lang="zh-TW" alt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34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27479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驗證之後，導往指定的</a:t>
            </a:r>
            <a:r>
              <a:rPr lang="en-US" altLang="zh-TW" dirty="0" err="1" smtClean="0"/>
              <a:t>WebPage</a:t>
            </a:r>
            <a:endParaRPr lang="zh-TW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6462405" cy="510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59461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自定網頁格式驗證</a:t>
            </a:r>
            <a:r>
              <a:rPr lang="en-US" altLang="zh-TW" dirty="0" smtClean="0"/>
              <a:t>(LAC</a:t>
            </a:r>
            <a:r>
              <a:rPr lang="zh-TW" altLang="en-US" dirty="0" smtClean="0"/>
              <a:t>除外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820472" cy="535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22951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類似網頁自己寫喜歡的</a:t>
            </a:r>
            <a:endParaRPr lang="zh-TW" alt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01292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4009513" cy="452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204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語法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http://MHG</a:t>
            </a:r>
            <a:r>
              <a:rPr lang="zh-TW" altLang="en-US" dirty="0"/>
              <a:t>或是</a:t>
            </a:r>
            <a:r>
              <a:rPr lang="en-US" altLang="zh-TW" dirty="0"/>
              <a:t>UTM</a:t>
            </a:r>
            <a:r>
              <a:rPr lang="zh-TW" altLang="en-US" dirty="0"/>
              <a:t>的</a:t>
            </a:r>
            <a:r>
              <a:rPr lang="en-US" altLang="zh-TW" dirty="0"/>
              <a:t>IP:82/</a:t>
            </a:r>
            <a:r>
              <a:rPr lang="en-US" altLang="zh-TW" dirty="0" err="1"/>
              <a:t>cgi</a:t>
            </a:r>
            <a:r>
              <a:rPr lang="en-US" altLang="zh-TW" dirty="0"/>
              <a:t>-bin/</a:t>
            </a:r>
            <a:r>
              <a:rPr lang="en-US" altLang="zh-TW" dirty="0" err="1"/>
              <a:t>auth.cgi?q</a:t>
            </a:r>
            <a:r>
              <a:rPr lang="en-US" altLang="zh-TW" dirty="0"/>
              <a:t>=0&amp;s=1&amp;un=c3RldmU%253D&amp;pw=MDkyMDc5MDY0Mw%253D%253D&amp;MULTI_LANG=</a:t>
            </a:r>
            <a:r>
              <a:rPr lang="en-US" altLang="zh-TW" dirty="0" err="1"/>
              <a:t>ch&amp;toUrl</a:t>
            </a:r>
            <a:r>
              <a:rPr lang="en-US" altLang="zh-TW" dirty="0"/>
              <a:t>=http://</a:t>
            </a:r>
            <a:r>
              <a:rPr lang="en-US" altLang="zh-TW" dirty="0" smtClean="0"/>
              <a:t>www.ublink.org</a:t>
            </a:r>
          </a:p>
          <a:p>
            <a:r>
              <a:rPr lang="en-US" altLang="zh-TW" dirty="0"/>
              <a:t>un: username base64</a:t>
            </a:r>
            <a:r>
              <a:rPr lang="zh-TW" altLang="en-US" dirty="0" smtClean="0"/>
              <a:t>編碼</a:t>
            </a:r>
            <a:endParaRPr lang="zh-TW" altLang="en-US" dirty="0"/>
          </a:p>
          <a:p>
            <a:r>
              <a:rPr lang="en-US" altLang="zh-TW" dirty="0"/>
              <a:t>pw: password base64</a:t>
            </a:r>
            <a:r>
              <a:rPr lang="zh-TW" altLang="en-US" dirty="0" smtClean="0"/>
              <a:t>編碼</a:t>
            </a:r>
            <a:endParaRPr lang="zh-TW" altLang="en-US" dirty="0"/>
          </a:p>
          <a:p>
            <a:r>
              <a:rPr lang="en-US" altLang="zh-TW" dirty="0"/>
              <a:t>MULTI_LANG</a:t>
            </a:r>
            <a:r>
              <a:rPr lang="zh-TW" altLang="en-US" dirty="0"/>
              <a:t>：顯示</a:t>
            </a:r>
            <a:r>
              <a:rPr lang="zh-TW" altLang="en-US" dirty="0" smtClean="0"/>
              <a:t>語言</a:t>
            </a:r>
            <a:endParaRPr lang="en-US" altLang="zh-TW" dirty="0" smtClean="0"/>
          </a:p>
          <a:p>
            <a:pPr lvl="1"/>
            <a:r>
              <a:rPr lang="en-US" altLang="zh-TW" dirty="0" err="1"/>
              <a:t>ch,eng,sch</a:t>
            </a:r>
            <a:endParaRPr lang="zh-TW" altLang="en-US" dirty="0"/>
          </a:p>
          <a:p>
            <a:r>
              <a:rPr lang="en-US" altLang="zh-TW" dirty="0" err="1"/>
              <a:t>toUrl</a:t>
            </a:r>
            <a:r>
              <a:rPr lang="en-US" altLang="zh-TW" dirty="0"/>
              <a:t>: </a:t>
            </a:r>
            <a:r>
              <a:rPr lang="zh-TW" altLang="en-US" dirty="0"/>
              <a:t>認證成功後要連那個網站</a:t>
            </a:r>
          </a:p>
        </p:txBody>
      </p:sp>
    </p:spTree>
    <p:extLst>
      <p:ext uri="{BB962C8B-B14F-4D97-AF65-F5344CB8AC3E}">
        <p14:creationId xmlns="" xmlns:p14="http://schemas.microsoft.com/office/powerpoint/2010/main" val="1287319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拍</a:t>
            </a:r>
            <a:r>
              <a:rPr lang="en-US" altLang="zh-TW" dirty="0" smtClean="0"/>
              <a:t>QR Code</a:t>
            </a:r>
            <a:r>
              <a:rPr lang="zh-TW" altLang="en-US" dirty="0" smtClean="0"/>
              <a:t>上網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若</a:t>
            </a:r>
            <a:r>
              <a:rPr lang="en-US" altLang="zh-TW" dirty="0" smtClean="0"/>
              <a:t>FB https </a:t>
            </a:r>
            <a:r>
              <a:rPr lang="zh-TW" altLang="en-US" dirty="0" smtClean="0"/>
              <a:t>不自動彈也可以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 smtClean="0">
                <a:hlinkClick r:id="rId2"/>
              </a:rPr>
              <a:t>http://auth.nusoft.com.tw/cgi-bin/auth.cgi?fb=1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或是 </a:t>
            </a:r>
            <a:r>
              <a:rPr lang="en-US" altLang="zh-TW" dirty="0" smtClean="0"/>
              <a:t>http://59.125.9.159</a:t>
            </a:r>
          </a:p>
          <a:p>
            <a:r>
              <a:rPr lang="zh-TW" altLang="en-US" dirty="0" smtClean="0"/>
              <a:t>的</a:t>
            </a:r>
            <a:r>
              <a:rPr lang="en-US" altLang="zh-TW" dirty="0" smtClean="0"/>
              <a:t>QR Code</a:t>
            </a:r>
            <a:r>
              <a:rPr lang="zh-TW" altLang="en-US" dirty="0" smtClean="0"/>
              <a:t>也可以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QR</a:t>
            </a:r>
            <a:r>
              <a:rPr lang="zh-TW" altLang="en-US" dirty="0" smtClean="0"/>
              <a:t>產生器</a:t>
            </a:r>
            <a:endParaRPr lang="en-US" altLang="zh-TW" dirty="0" smtClean="0"/>
          </a:p>
          <a:p>
            <a:r>
              <a:rPr lang="en-US" altLang="zh-TW" dirty="0" smtClean="0">
                <a:hlinkClick r:id="rId3"/>
              </a:rPr>
              <a:t>http://www.funcode-tech.com/QR_Encoder.aspx</a:t>
            </a:r>
            <a:endParaRPr lang="en-US" altLang="zh-TW" dirty="0" smtClean="0"/>
          </a:p>
          <a:p>
            <a:r>
              <a:rPr lang="en-US" altLang="zh-TW" dirty="0" smtClean="0"/>
              <a:t>http://qr.ioi.tw/zh-TW/</a:t>
            </a:r>
            <a:endParaRPr lang="zh-TW" alt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204864"/>
            <a:ext cx="28083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指定網頁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2"/>
              </a:rPr>
              <a:t>http://www.ublink.org</a:t>
            </a:r>
            <a:endParaRPr lang="en-US" altLang="zh-TW" dirty="0" smtClean="0"/>
          </a:p>
          <a:p>
            <a:r>
              <a:rPr lang="zh-TW" altLang="en-US" dirty="0" smtClean="0"/>
              <a:t>上面網址做成</a:t>
            </a:r>
            <a:r>
              <a:rPr lang="en-US" altLang="zh-TW" dirty="0" smtClean="0"/>
              <a:t>QR Code</a:t>
            </a:r>
            <a:r>
              <a:rPr lang="zh-TW" altLang="en-US" dirty="0" smtClean="0"/>
              <a:t>也可以</a:t>
            </a:r>
            <a:endParaRPr lang="en-US" altLang="zh-TW" dirty="0" smtClean="0"/>
          </a:p>
          <a:p>
            <a:r>
              <a:rPr lang="zh-TW" altLang="en-US" dirty="0" smtClean="0"/>
              <a:t>這樣首頁也會變成他</a:t>
            </a:r>
            <a:endParaRPr lang="zh-TW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學校使用</a:t>
            </a:r>
            <a:r>
              <a:rPr lang="en-US" altLang="zh-TW" dirty="0" smtClean="0"/>
              <a:t>G-Suite</a:t>
            </a:r>
            <a:br>
              <a:rPr lang="en-US" altLang="zh-TW" dirty="0" smtClean="0"/>
            </a:br>
            <a:r>
              <a:rPr lang="zh-TW" altLang="en-US" sz="2000" dirty="0" smtClean="0"/>
              <a:t>限制只能用公司或是學校自己網域的</a:t>
            </a:r>
            <a:r>
              <a:rPr lang="en-US" altLang="zh-TW" sz="2000" dirty="0" err="1" smtClean="0"/>
              <a:t>google</a:t>
            </a:r>
            <a:r>
              <a:rPr lang="zh-TW" altLang="en-US" sz="2000" dirty="0" smtClean="0"/>
              <a:t>帳號</a:t>
            </a:r>
            <a:endParaRPr lang="zh-TW" altLang="en-US" sz="2000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1543"/>
            <a:ext cx="8352928" cy="5043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結合現有的防火牆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架構不用變更架構一</a:t>
            </a:r>
            <a:endParaRPr lang="zh-TW" altLang="en-US" dirty="0"/>
          </a:p>
        </p:txBody>
      </p:sp>
      <p:pic>
        <p:nvPicPr>
          <p:cNvPr id="921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9338" y="1957915"/>
            <a:ext cx="5725324" cy="381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混搭方式</a:t>
            </a:r>
            <a:r>
              <a:rPr lang="en-US" altLang="zh-TW" dirty="0" smtClean="0"/>
              <a:t>(</a:t>
            </a:r>
            <a:r>
              <a:rPr lang="zh-TW" altLang="en-US" smtClean="0"/>
              <a:t>一樣可以區分員工來賓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軟體</a:t>
            </a:r>
            <a:r>
              <a:rPr lang="en-US" altLang="zh-TW" dirty="0" smtClean="0"/>
              <a:t>(</a:t>
            </a:r>
            <a:r>
              <a:rPr lang="zh-TW" altLang="en-US" dirty="0" smtClean="0"/>
              <a:t>電腦</a:t>
            </a:r>
            <a:r>
              <a:rPr lang="en-US" altLang="zh-TW" dirty="0" smtClean="0"/>
              <a:t>windows/</a:t>
            </a:r>
            <a:r>
              <a:rPr lang="en-US" altLang="zh-TW" dirty="0" err="1" smtClean="0"/>
              <a:t>linux</a:t>
            </a:r>
            <a:r>
              <a:rPr lang="en-US" altLang="zh-TW" dirty="0" smtClean="0"/>
              <a:t> )</a:t>
            </a:r>
          </a:p>
          <a:p>
            <a:pPr lvl="1"/>
            <a:r>
              <a:rPr lang="en-US" altLang="zh-TW" dirty="0" err="1" smtClean="0"/>
              <a:t>VigorConnect</a:t>
            </a:r>
            <a:r>
              <a:rPr lang="zh-TW" altLang="en-US" dirty="0" smtClean="0"/>
              <a:t> </a:t>
            </a:r>
            <a:r>
              <a:rPr lang="en-US" altLang="zh-TW" dirty="0" smtClean="0"/>
              <a:t>(100 </a:t>
            </a:r>
            <a:r>
              <a:rPr lang="en-US" altLang="zh-TW" dirty="0" err="1" smtClean="0"/>
              <a:t>switch+AP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硬體</a:t>
            </a:r>
            <a:r>
              <a:rPr lang="en-US" altLang="zh-TW" dirty="0" smtClean="0"/>
              <a:t>(</a:t>
            </a:r>
            <a:r>
              <a:rPr lang="zh-TW" altLang="en-US" dirty="0" smtClean="0"/>
              <a:t>第一台開啟 </a:t>
            </a:r>
            <a:r>
              <a:rPr lang="en-US" altLang="zh-TW" dirty="0" err="1" smtClean="0"/>
              <a:t>RootAP</a:t>
            </a:r>
            <a:r>
              <a:rPr lang="zh-TW" altLang="en-US" dirty="0" smtClean="0"/>
              <a:t>功能</a:t>
            </a:r>
            <a:r>
              <a:rPr lang="en-US" altLang="zh-TW" dirty="0" smtClean="0"/>
              <a:t>)</a:t>
            </a:r>
          </a:p>
          <a:p>
            <a:pPr lvl="1"/>
            <a:r>
              <a:rPr lang="pt-BR" altLang="zh-TW" dirty="0" smtClean="0"/>
              <a:t>VigorAP     Firmware Version</a:t>
            </a:r>
            <a:br>
              <a:rPr lang="pt-BR" altLang="zh-TW" dirty="0" smtClean="0"/>
            </a:br>
            <a:r>
              <a:rPr lang="pt-BR" altLang="zh-TW" dirty="0" smtClean="0"/>
              <a:t>VigorAP 1060C     1.3.8 (50)</a:t>
            </a:r>
            <a:br>
              <a:rPr lang="pt-BR" altLang="zh-TW" dirty="0" smtClean="0"/>
            </a:br>
            <a:r>
              <a:rPr lang="pt-BR" altLang="zh-TW" dirty="0" smtClean="0"/>
              <a:t>VigorAP 960C     1.3.9 (30)</a:t>
            </a:r>
            <a:br>
              <a:rPr lang="pt-BR" altLang="zh-TW" dirty="0" smtClean="0"/>
            </a:br>
            <a:r>
              <a:rPr lang="pt-BR" altLang="zh-TW" dirty="0" smtClean="0"/>
              <a:t>VigorAP 920R     1.4.1 (30)</a:t>
            </a:r>
            <a:br>
              <a:rPr lang="pt-BR" altLang="zh-TW" dirty="0" smtClean="0"/>
            </a:br>
            <a:r>
              <a:rPr lang="pt-BR" altLang="zh-TW" dirty="0" smtClean="0"/>
              <a:t>VigorAP 918R     1.4.1 (30)</a:t>
            </a:r>
            <a:br>
              <a:rPr lang="pt-BR" altLang="zh-TW" dirty="0" smtClean="0"/>
            </a:br>
            <a:r>
              <a:rPr lang="pt-BR" altLang="zh-TW" dirty="0" smtClean="0"/>
              <a:t>VigorAP 912C     1.4.0 (20)</a:t>
            </a:r>
            <a:br>
              <a:rPr lang="pt-BR" altLang="zh-TW" dirty="0" smtClean="0"/>
            </a:br>
            <a:r>
              <a:rPr lang="pt-BR" altLang="zh-TW" dirty="0" smtClean="0"/>
              <a:t>VigorAP 903     1.3.5 (20)</a:t>
            </a:r>
            <a:br>
              <a:rPr lang="pt-BR" altLang="zh-TW" dirty="0" smtClean="0"/>
            </a:br>
            <a:r>
              <a:rPr lang="pt-BR" altLang="zh-TW" dirty="0" smtClean="0"/>
              <a:t>VigorAP 802     1.3.5</a:t>
            </a:r>
            <a:br>
              <a:rPr lang="pt-BR" altLang="zh-TW" dirty="0" smtClean="0"/>
            </a:br>
            <a:r>
              <a:rPr lang="pt-BR" altLang="zh-TW" dirty="0" smtClean="0"/>
              <a:t>VigorAP 1000C     1.4.1</a:t>
            </a:r>
            <a:endParaRPr lang="zh-TW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VigorConnect</a:t>
            </a:r>
            <a:r>
              <a:rPr lang="zh-TW" altLang="en-US" dirty="0" smtClean="0"/>
              <a:t> </a:t>
            </a:r>
            <a:r>
              <a:rPr lang="en-US" altLang="zh-TW" dirty="0" smtClean="0"/>
              <a:t>(Free</a:t>
            </a:r>
            <a:br>
              <a:rPr lang="en-US" altLang="zh-TW" dirty="0" smtClean="0"/>
            </a:br>
            <a:r>
              <a:rPr lang="zh-TW" altLang="en-US" dirty="0" smtClean="0"/>
              <a:t>可管理同區網</a:t>
            </a:r>
            <a:r>
              <a:rPr lang="en-US" altLang="zh-TW" dirty="0" smtClean="0"/>
              <a:t>100 </a:t>
            </a:r>
            <a:r>
              <a:rPr lang="zh-TW" altLang="en-US" dirty="0" smtClean="0"/>
              <a:t>台</a:t>
            </a:r>
            <a:r>
              <a:rPr lang="en-US" altLang="zh-TW" dirty="0" smtClean="0"/>
              <a:t> AP/Switch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WIN 10/ Linux </a:t>
            </a:r>
            <a:r>
              <a:rPr lang="zh-TW" altLang="en-US" dirty="0" smtClean="0"/>
              <a:t>安裝</a:t>
            </a:r>
            <a:endParaRPr lang="zh-TW" altLang="en-US" dirty="0"/>
          </a:p>
        </p:txBody>
      </p:sp>
      <p:pic>
        <p:nvPicPr>
          <p:cNvPr id="29698" name="Picture 2" descr="http://www.ublink.org/images/DrayTek/connect/VC-intr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7143750" cy="4667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多國語言，簡單易學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8370" name="Picture 2" descr="http://www.ublink.org/images/DrayTek/connect/vigor-connect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496944" cy="5206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輕鬆管理</a:t>
            </a:r>
            <a:r>
              <a:rPr lang="en-US" altLang="zh-TW" dirty="0" smtClean="0"/>
              <a:t>100</a:t>
            </a:r>
            <a:r>
              <a:rPr lang="zh-TW" altLang="en-US" dirty="0" smtClean="0"/>
              <a:t>台設備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可以自動</a:t>
            </a:r>
            <a:r>
              <a:rPr lang="zh-TW" altLang="en-US" dirty="0" smtClean="0"/>
              <a:t>搜尋區內</a:t>
            </a:r>
            <a:r>
              <a:rPr lang="en-US" altLang="zh-TW" dirty="0" smtClean="0"/>
              <a:t>100</a:t>
            </a:r>
            <a:r>
              <a:rPr lang="zh-TW" altLang="en-US" dirty="0" smtClean="0"/>
              <a:t>個設備</a:t>
            </a:r>
            <a:endParaRPr lang="en-US" altLang="zh-TW" dirty="0" smtClean="0"/>
          </a:p>
          <a:p>
            <a:r>
              <a:rPr lang="zh-TW" altLang="en-US" dirty="0" smtClean="0"/>
              <a:t>可以設定 </a:t>
            </a:r>
            <a:r>
              <a:rPr lang="en-US" altLang="zh-TW" dirty="0" err="1" smtClean="0"/>
              <a:t>VigorAPM</a:t>
            </a:r>
            <a:r>
              <a:rPr lang="en-US" altLang="zh-TW" dirty="0" smtClean="0"/>
              <a:t> </a:t>
            </a:r>
            <a:r>
              <a:rPr lang="zh-TW" altLang="en-US" dirty="0" smtClean="0"/>
              <a:t>和 </a:t>
            </a:r>
            <a:r>
              <a:rPr lang="en-US" altLang="zh-TW" dirty="0" smtClean="0"/>
              <a:t>SWM </a:t>
            </a:r>
            <a:r>
              <a:rPr lang="zh-TW" altLang="en-US" dirty="0" smtClean="0"/>
              <a:t>和查看狀態</a:t>
            </a:r>
            <a:endParaRPr lang="en-US" altLang="zh-TW" dirty="0" smtClean="0"/>
          </a:p>
          <a:p>
            <a:r>
              <a:rPr lang="zh-TW" altLang="en-US" dirty="0" smtClean="0"/>
              <a:t>可以排程管理</a:t>
            </a:r>
            <a:endParaRPr lang="en-US" altLang="zh-TW" dirty="0" smtClean="0"/>
          </a:p>
          <a:p>
            <a:r>
              <a:rPr lang="zh-TW" altLang="en-US" dirty="0" smtClean="0"/>
              <a:t>可以排程更新韌體或是備份還原設定檔</a:t>
            </a:r>
            <a:endParaRPr lang="zh-TW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RootAP</a:t>
            </a:r>
            <a:r>
              <a:rPr lang="en-US" altLang="zh-TW" dirty="0" smtClean="0"/>
              <a:t> </a:t>
            </a:r>
            <a:r>
              <a:rPr lang="zh-TW" altLang="en-US" dirty="0" smtClean="0"/>
              <a:t>架構</a:t>
            </a:r>
            <a:endParaRPr lang="zh-TW" alt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343944"/>
            <a:ext cx="80010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RootAP</a:t>
            </a:r>
            <a:r>
              <a:rPr lang="en-US" altLang="zh-TW" dirty="0" smtClean="0"/>
              <a:t> </a:t>
            </a:r>
            <a:r>
              <a:rPr lang="zh-TW" altLang="en-US" dirty="0" smtClean="0"/>
              <a:t>功能</a:t>
            </a:r>
            <a:endParaRPr lang="zh-TW" alt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" y="1753394"/>
            <a:ext cx="78009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2382044"/>
            <a:ext cx="78486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VigorAP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291270" cy="5150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127"/>
                <a:gridCol w="829127"/>
                <a:gridCol w="829127"/>
                <a:gridCol w="829127"/>
                <a:gridCol w="829127"/>
                <a:gridCol w="829127"/>
                <a:gridCol w="829127"/>
                <a:gridCol w="829127"/>
                <a:gridCol w="829127"/>
                <a:gridCol w="829127"/>
              </a:tblGrid>
              <a:tr h="300316"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000" u="none" strike="noStrike" dirty="0"/>
                        <a:t>型號 </a:t>
                      </a:r>
                      <a:endParaRPr lang="zh-TW" altLang="en-US" sz="1000" b="1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/>
                        <a:t>AP802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/>
                        <a:t>AP903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/>
                        <a:t>AP912C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/>
                        <a:t>AP918R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/>
                        <a:t>AP918RPD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/>
                        <a:t>AP920RP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/>
                        <a:t>AP960C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/>
                        <a:t>AP1000C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/>
                        <a:t>AP1060C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</a:tr>
              <a:tr h="300316"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000" b="1" u="none" strike="noStrike" dirty="0"/>
                        <a:t>產地</a:t>
                      </a:r>
                      <a:endParaRPr lang="zh-TW" altLang="en-US" sz="1000" b="1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/>
                        <a:t>MIC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/>
                        <a:t>MIC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/>
                        <a:t>MIC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/>
                        <a:t>MIC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000" u="none" strike="noStrike"/>
                        <a:t>台灣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000" u="none" strike="noStrike"/>
                        <a:t>台灣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/>
                        <a:t>MIC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000" u="none" strike="noStrike"/>
                        <a:t>台灣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000" u="none" strike="noStrike"/>
                        <a:t>台灣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</a:tr>
              <a:tr h="300316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u="none" strike="noStrike" dirty="0" err="1"/>
                        <a:t>WiFI</a:t>
                      </a:r>
                      <a:r>
                        <a:rPr lang="en-US" sz="1000" b="1" u="none" strike="noStrike" dirty="0"/>
                        <a:t> 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/>
                        <a:t>ax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/>
                        <a:t>ax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00316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u="none" strike="noStrike" dirty="0"/>
                        <a:t>User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000" u="none" strike="noStrike"/>
                        <a:t>64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000" u="none" strike="noStrike" dirty="0"/>
                        <a:t>128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000" u="none" strike="noStrike"/>
                        <a:t>256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000" u="none" strike="noStrike"/>
                        <a:t>256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000" u="none" strike="noStrike"/>
                        <a:t>256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000" u="none" strike="noStrike"/>
                        <a:t>256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000" u="none" strike="noStrike"/>
                        <a:t>256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000" u="none" strike="noStrike"/>
                        <a:t>384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000" u="none" strike="noStrike"/>
                        <a:t>256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</a:tr>
              <a:tr h="300316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u="none" strike="noStrike" dirty="0"/>
                        <a:t>2.4g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/>
                        <a:t>32/SSID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 dirty="0"/>
                        <a:t>64/SSID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/>
                        <a:t>128/SSID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/>
                        <a:t>128/SSID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/>
                        <a:t>128/SSID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/>
                        <a:t>128/SSID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 dirty="0"/>
                        <a:t>128/SSID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/>
                        <a:t>128/SSID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/>
                        <a:t>128/SSID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</a:tr>
              <a:tr h="300316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u="none" strike="noStrike"/>
                        <a:t>5g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/>
                        <a:t>32/SSID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/>
                        <a:t>64/SSID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 dirty="0"/>
                        <a:t>128/SSID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/>
                        <a:t>128/SSID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/>
                        <a:t>128/SSID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/>
                        <a:t>128/SSID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/>
                        <a:t>128/SSID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/>
                        <a:t>128/SSID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/>
                        <a:t>128/SSID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</a:tr>
              <a:tr h="300316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u="none" strike="noStrike" dirty="0"/>
                        <a:t>5g2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000" u="none" strike="noStrike" dirty="0"/>
                        <a:t>　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/>
                        <a:t>128/SSID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/>
                        <a:t>128/SSID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</a:tr>
              <a:tr h="300316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u="none" strike="noStrike" dirty="0" err="1"/>
                        <a:t>Lan</a:t>
                      </a:r>
                      <a:r>
                        <a:rPr lang="en-US" sz="1000" b="1" u="none" strike="noStrike" dirty="0"/>
                        <a:t> port-A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000" u="none" strike="noStrike"/>
                        <a:t>1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000" u="none" strike="noStrike"/>
                        <a:t>4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000" u="none" strike="noStrike"/>
                        <a:t>1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000" u="none" strike="noStrike" dirty="0"/>
                        <a:t>1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/>
                        <a:t>1in1out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/>
                        <a:t>1in1out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000" u="none" strike="noStrike"/>
                        <a:t>1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/>
                        <a:t>1in1out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000" u="none" strike="noStrike"/>
                        <a:t>1</a:t>
                      </a:r>
                      <a:r>
                        <a:rPr lang="zh-TW" altLang="en-US" sz="1000" u="none" strike="noStrike"/>
                        <a:t>個</a:t>
                      </a:r>
                      <a:r>
                        <a:rPr lang="en-US" altLang="zh-TW" sz="1000" u="none" strike="noStrike"/>
                        <a:t>2.5</a:t>
                      </a:r>
                      <a:r>
                        <a:rPr lang="en-US" sz="1000" u="none" strike="noStrike"/>
                        <a:t>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</a:tr>
              <a:tr h="300316"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000" b="1" u="none" strike="noStrike" dirty="0"/>
                        <a:t>實體</a:t>
                      </a:r>
                      <a:r>
                        <a:rPr lang="en-US" sz="1000" b="1" u="none" strike="noStrike" dirty="0" err="1"/>
                        <a:t>Lan</a:t>
                      </a:r>
                      <a:r>
                        <a:rPr lang="en-US" sz="1000" b="1" u="none" strike="noStrike" dirty="0"/>
                        <a:t> port-B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000" u="none" strike="noStrike"/>
                        <a:t>無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000" u="none" strike="noStrike"/>
                        <a:t>1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000" u="none" strike="noStrike"/>
                        <a:t>無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000" u="none" strike="noStrike" dirty="0"/>
                        <a:t>無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000" u="none" strike="noStrike"/>
                        <a:t>無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000" u="none" strike="noStrike"/>
                        <a:t>無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000" u="none" strike="noStrike"/>
                        <a:t>無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000" u="none" strike="noStrike"/>
                        <a:t>無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000" u="none" strike="noStrike"/>
                        <a:t>無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</a:tr>
              <a:tr h="300316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u="none" strike="noStrike" dirty="0" err="1"/>
                        <a:t>PoE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 u="none" strike="noStrike"/>
                        <a:t>無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 u="none" strike="noStrike" dirty="0"/>
                        <a:t>有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00316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u="none" strike="noStrike" dirty="0" err="1"/>
                        <a:t>PoE</a:t>
                      </a:r>
                      <a:r>
                        <a:rPr lang="en-US" sz="1000" b="1" u="none" strike="noStrike" dirty="0"/>
                        <a:t> Out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000" u="none" strike="noStrike"/>
                        <a:t>無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000" u="none" strike="noStrike"/>
                        <a:t>無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000" u="none" strike="noStrike"/>
                        <a:t>無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000" u="none" strike="noStrike"/>
                        <a:t>無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000" u="none" strike="noStrike" dirty="0"/>
                        <a:t>有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000" u="none" strike="noStrike"/>
                        <a:t>無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000" u="none" strike="noStrike"/>
                        <a:t>無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000" u="none" strike="noStrike"/>
                        <a:t>無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</a:tr>
              <a:tr h="300316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u="none" strike="noStrike" dirty="0"/>
                        <a:t>Mesh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/>
                        <a:t>only node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000" u="none" strike="noStrike" dirty="0"/>
                        <a:t>有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</a:tr>
              <a:tr h="300316"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000" b="1" u="none" strike="noStrike" dirty="0"/>
                        <a:t>最大速度</a:t>
                      </a:r>
                      <a:endParaRPr lang="zh-TW" altLang="en-US" sz="1000" b="1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/>
                        <a:t>300+867Mbps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/>
                        <a:t>400+867Mbps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/>
                        <a:t>300+867Mbps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/>
                        <a:t>400+867Mbps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/>
                        <a:t>400+867Mbps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 dirty="0"/>
                        <a:t>400+867Mbps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/>
                        <a:t>600+1200Mbps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/>
                        <a:t>400+867+867Mbps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/>
                        <a:t>1.2G+2.4Gbps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</a:tr>
              <a:tr h="300316"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000" b="1" u="none" strike="noStrike" dirty="0"/>
                        <a:t>耗電</a:t>
                      </a:r>
                      <a:r>
                        <a:rPr lang="en-US" sz="1000" b="1" u="none" strike="noStrike" dirty="0"/>
                        <a:t>watts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000" u="none" strike="noStrike"/>
                        <a:t>10.7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000" u="none" strike="noStrike"/>
                        <a:t>16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000" u="none" strike="noStrike"/>
                        <a:t>10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/>
                        <a:t>43.2(RDP)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/>
                        <a:t>18(R)/43.2(RDP)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/>
                        <a:t>43.2(RDP)30W-out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000" u="none" strike="noStrike"/>
                        <a:t>11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/>
                        <a:t>19.2W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/>
                        <a:t>21W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03915"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000" b="1" u="none" strike="noStrike" dirty="0"/>
                        <a:t>變壓器</a:t>
                      </a:r>
                      <a:r>
                        <a:rPr lang="en-US" sz="1000" b="1" u="none" strike="noStrike" dirty="0"/>
                        <a:t>Power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000" u="none" strike="noStrike"/>
                        <a:t>內建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000" u="none" strike="noStrike"/>
                        <a:t>有附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000" u="none" strike="noStrike"/>
                        <a:t>有附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000" u="none" strike="noStrike"/>
                        <a:t>無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000" u="none" strike="noStrike"/>
                        <a:t>無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000" u="none" strike="noStrike"/>
                        <a:t>無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000" u="none" strike="noStrike" dirty="0"/>
                        <a:t>有附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000" u="none" strike="noStrike"/>
                        <a:t>有附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 u="none" strike="noStrike"/>
                        <a:t>沒附變壓器</a:t>
                      </a:r>
                      <a:r>
                        <a:rPr lang="en-US" altLang="zh-TW" sz="1000" u="none" strike="noStrike"/>
                        <a:t>12</a:t>
                      </a:r>
                      <a:r>
                        <a:rPr lang="en-US" sz="1000" u="none" strike="noStrike"/>
                        <a:t>v3a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0031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1" u="none" strike="noStrike" dirty="0"/>
                        <a:t>備註</a:t>
                      </a:r>
                      <a:endParaRPr lang="zh-TW" altLang="en-US" sz="1000" b="1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000" u="none" strike="noStrike"/>
                        <a:t>壁插式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 dirty="0"/>
                        <a:t>Tri-Band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/>
                        <a:t>4x4mimo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/>
                </a:tc>
              </a:tr>
              <a:tr h="3039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/>
                        <a:t>AP_Root</a:t>
                      </a:r>
                      <a:r>
                        <a:rPr lang="zh-TW" altLang="en-US" sz="1000" b="1" u="none" strike="noStrike" dirty="0"/>
                        <a:t>管理</a:t>
                      </a:r>
                      <a:endParaRPr lang="zh-TW" altLang="en-US" sz="1000" b="1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20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20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30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30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30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30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50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VigorSwitch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251516" y="1196753"/>
          <a:ext cx="8640962" cy="516695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85542"/>
                <a:gridCol w="785542"/>
                <a:gridCol w="785542"/>
                <a:gridCol w="785542"/>
                <a:gridCol w="785542"/>
                <a:gridCol w="785542"/>
                <a:gridCol w="785542"/>
                <a:gridCol w="785542"/>
                <a:gridCol w="785542"/>
                <a:gridCol w="785542"/>
                <a:gridCol w="785542"/>
              </a:tblGrid>
              <a:tr h="25152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/>
                        <a:t>型號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G1080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G1280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G2100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G2280x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G2540x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P1280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P2100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P2121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P2280x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P2540x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5152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/>
                        <a:t>產地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CN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CN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CN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CN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CN/</a:t>
                      </a:r>
                      <a:r>
                        <a:rPr lang="zh-TW" altLang="en-US" sz="1000" u="none" strike="noStrike"/>
                        <a:t>台灣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CN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CN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CN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CN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CN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515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PoE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340W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140W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140W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400W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400W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5152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/>
                        <a:t>管理等級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Web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Web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L2+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L2+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L2+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Web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L2+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L2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L2+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L2+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515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10G/1G SFP+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no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no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no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4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6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no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no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no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4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6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515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1G SFP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no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4c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2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4c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2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4c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515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Giga Port</a:t>
                      </a:r>
                      <a:r>
                        <a:rPr lang="zh-TW" altLang="en-US" sz="1000" u="none" strike="noStrike"/>
                        <a:t>數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8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24+4c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8+2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24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48+6c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24+4c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8+2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8+4c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24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48+6c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5152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/>
                        <a:t>包裝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桌上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1U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桌上</a:t>
                      </a:r>
                      <a:r>
                        <a:rPr lang="en-US" altLang="zh-TW" sz="1000" u="none" strike="noStrike"/>
                        <a:t>+</a:t>
                      </a:r>
                      <a:r>
                        <a:rPr lang="zh-TW" altLang="en-US" sz="1000" u="none" strike="noStrike"/>
                        <a:t>機架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1U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1U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1U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桌上</a:t>
                      </a:r>
                      <a:r>
                        <a:rPr lang="en-US" altLang="zh-TW" sz="1000" u="none" strike="noStrike"/>
                        <a:t>+</a:t>
                      </a:r>
                      <a:r>
                        <a:rPr lang="zh-TW" altLang="en-US" sz="1000" u="none" strike="noStrike"/>
                        <a:t>機架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1U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1U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1U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515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OS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DrayOS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DrayOS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DrayOS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/>
                        <a:t>DrayOS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DrayOS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DrayOS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DrayOS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DrayOS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DrayOS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515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Check PoE ip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9872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/>
                        <a:t>排程 </a:t>
                      </a:r>
                      <a:r>
                        <a:rPr lang="en-US" sz="1000" u="none" strike="noStrike"/>
                        <a:t>PoE </a:t>
                      </a:r>
                      <a:r>
                        <a:rPr lang="zh-TW" altLang="en-US" sz="1000" u="none" strike="noStrike"/>
                        <a:t>開關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987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Switching Capacity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16 Gbps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56 Gbps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20 Gbps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128 Gbps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216 Gbps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/>
                        <a:t>56 </a:t>
                      </a:r>
                      <a:r>
                        <a:rPr lang="en-US" sz="1000" u="none" strike="noStrike" dirty="0" err="1"/>
                        <a:t>Gbps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/>
                        <a:t>20 </a:t>
                      </a:r>
                      <a:r>
                        <a:rPr lang="en-US" sz="1000" u="none" strike="noStrike" dirty="0" err="1"/>
                        <a:t>Gbps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24 Gbps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128 Gbps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216 Gbps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4435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Forwarding Rate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11.9 Mpps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41.7 Mpps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95.2 Mpps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160.7 Mpps(64bytes)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41.7 Mpps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17.9 Mpps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95.2 Mpps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160.7 Mpps(64bytes)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987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MAC Address Table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4k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8k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8k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16k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32k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8k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8k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/>
                        <a:t>8k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16k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32k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515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SNMP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無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v1/v2c/v3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v1/v2c/v3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v1/v2c/v3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v1/v2c/v3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v1/v2c/v3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v1/v2c/v3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v1/v2c/v3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v1/v2c/v3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v1/v2c/v3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515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ONVIF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無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/>
                        <a:t>有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515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sFlow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/>
                        <a:t>有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/>
                        <a:t>有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5152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Static Route/IP Route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/>
                        <a:t>有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515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DHCP Server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/>
                        <a:t>有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成功案例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土地公，宮廟打卡</a:t>
            </a:r>
            <a:endParaRPr lang="en-US" altLang="zh-TW" dirty="0" smtClean="0"/>
          </a:p>
          <a:p>
            <a:r>
              <a:rPr lang="zh-TW" altLang="en-US" dirty="0" smtClean="0"/>
              <a:t>飯店餐廳打卡</a:t>
            </a:r>
            <a:endParaRPr lang="en-US" altLang="zh-TW" dirty="0" smtClean="0"/>
          </a:p>
          <a:p>
            <a:r>
              <a:rPr lang="zh-TW" altLang="en-US" dirty="0" smtClean="0"/>
              <a:t>看廣告後上網</a:t>
            </a:r>
            <a:endParaRPr lang="en-US" altLang="zh-TW" dirty="0" smtClean="0"/>
          </a:p>
          <a:p>
            <a:r>
              <a:rPr lang="en-US" altLang="zh-TW" dirty="0" smtClean="0"/>
              <a:t>@LINE</a:t>
            </a:r>
            <a:r>
              <a:rPr lang="zh-TW" altLang="en-US" dirty="0" smtClean="0"/>
              <a:t>加入好友後上網</a:t>
            </a:r>
            <a:endParaRPr lang="en-US" altLang="zh-TW" dirty="0" smtClean="0"/>
          </a:p>
          <a:p>
            <a:r>
              <a:rPr lang="en-US" altLang="zh-TW" dirty="0" smtClean="0"/>
              <a:t>Free Wi-Fi</a:t>
            </a:r>
          </a:p>
          <a:p>
            <a:r>
              <a:rPr lang="zh-TW" altLang="en-US" dirty="0" smtClean="0"/>
              <a:t>學校學生上網</a:t>
            </a:r>
            <a:endParaRPr lang="en-US" altLang="zh-TW" dirty="0" smtClean="0"/>
          </a:p>
          <a:p>
            <a:r>
              <a:rPr lang="en-US" altLang="zh-TW" dirty="0" smtClean="0"/>
              <a:t>…</a:t>
            </a:r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結合現有的防火牆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架構不用變更架構二</a:t>
            </a:r>
            <a:endParaRPr lang="zh-TW" alt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9338" y="1957915"/>
            <a:ext cx="5725324" cy="381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@LINE</a:t>
            </a:r>
            <a:br>
              <a:rPr lang="en-US" altLang="zh-TW" dirty="0" smtClean="0"/>
            </a:br>
            <a:r>
              <a:rPr lang="en-US" altLang="zh-TW" sz="2200" dirty="0" smtClean="0">
                <a:hlinkClick r:id="rId2"/>
              </a:rPr>
              <a:t>http://line.naver.jp/ti/p</a:t>
            </a:r>
            <a:r>
              <a:rPr lang="en-US" altLang="zh-TW" sz="2200" smtClean="0">
                <a:hlinkClick r:id="rId2"/>
              </a:rPr>
              <a:t>/%40xat.0000132120.jmw</a:t>
            </a:r>
            <a:endParaRPr lang="zh-TW" altLang="en-US" dirty="0" smtClean="0"/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4926" y="1600200"/>
            <a:ext cx="35941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The END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感謝您 </a:t>
            </a:r>
            <a:r>
              <a:rPr lang="en-US" altLang="zh-TW" sz="2400" dirty="0" smtClean="0"/>
              <a:t>!!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如果您有任何的問題</a:t>
            </a:r>
            <a:endParaRPr lang="en-US" altLang="zh-TW" sz="24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b="1" dirty="0" smtClean="0">
                <a:solidFill>
                  <a:srgbClr val="FF0000"/>
                </a:solidFill>
              </a:rPr>
              <a:t>單項產品詳細簡報請洽詢各區服務處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請洽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台中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裕笠科技股份有限公司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:04-2260-5121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2"/>
              </a:rPr>
              <a:t>help@ublink.org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台北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遠豐科技股份有限公司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:02-2932-1422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3"/>
              </a:rPr>
              <a:t>help@farich.com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高雄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鉅創科技股份有限公司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:07-588-1868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4"/>
              </a:rPr>
              <a:t>kshelp@ublink.org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endParaRPr lang="en-US" altLang="zh-TW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56192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區分來賓與員工的無線網路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SSID 1 / SSID 2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8240713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統一驗證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包含遠端的分公司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WEP/WPA/WPA2</a:t>
            </a:r>
          </a:p>
          <a:p>
            <a:pPr lvl="1"/>
            <a:r>
              <a:rPr lang="en-US" altLang="zh-TW" dirty="0" smtClean="0"/>
              <a:t>PSK</a:t>
            </a:r>
          </a:p>
          <a:p>
            <a:pPr lvl="2"/>
            <a:r>
              <a:rPr lang="en-US" altLang="zh-TW" dirty="0" err="1" smtClean="0"/>
              <a:t>Tkip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aes</a:t>
            </a:r>
            <a:endParaRPr lang="en-US" altLang="zh-TW" dirty="0" smtClean="0"/>
          </a:p>
          <a:p>
            <a:r>
              <a:rPr lang="en-US" altLang="zh-TW" dirty="0" smtClean="0"/>
              <a:t>Radius (Captive Portal)</a:t>
            </a:r>
          </a:p>
          <a:p>
            <a:r>
              <a:rPr lang="en-US" altLang="zh-TW" dirty="0" smtClean="0"/>
              <a:t>LDAP (</a:t>
            </a:r>
            <a:r>
              <a:rPr lang="en-US" altLang="zh-TW" dirty="0"/>
              <a:t>Captive Portal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POP3(</a:t>
            </a:r>
            <a:r>
              <a:rPr lang="en-US" altLang="zh-TW" dirty="0"/>
              <a:t>Captive Portal</a:t>
            </a:r>
            <a:r>
              <a:rPr lang="zh-TW" altLang="en-US" dirty="0" smtClean="0"/>
              <a:t>硬體</a:t>
            </a:r>
            <a:r>
              <a:rPr lang="en-US" altLang="zh-TW" dirty="0" smtClean="0"/>
              <a:t>APC)</a:t>
            </a:r>
          </a:p>
          <a:p>
            <a:r>
              <a:rPr lang="en-US" altLang="zh-TW" dirty="0" smtClean="0"/>
              <a:t>FB</a:t>
            </a:r>
            <a:r>
              <a:rPr lang="zh-TW" altLang="en-US" dirty="0" smtClean="0"/>
              <a:t>打卡</a:t>
            </a:r>
            <a:r>
              <a:rPr lang="en-US" altLang="zh-TW" dirty="0" smtClean="0"/>
              <a:t>(</a:t>
            </a:r>
            <a:r>
              <a:rPr lang="zh-TW" altLang="en-US" dirty="0" smtClean="0"/>
              <a:t>硬體</a:t>
            </a:r>
            <a:r>
              <a:rPr lang="en-US" altLang="zh-TW" dirty="0" smtClean="0"/>
              <a:t>APC)</a:t>
            </a:r>
          </a:p>
          <a:p>
            <a:r>
              <a:rPr lang="en-US" altLang="zh-TW" dirty="0" smtClean="0"/>
              <a:t>@LINE</a:t>
            </a:r>
            <a:r>
              <a:rPr lang="zh-TW" altLang="en-US" dirty="0" smtClean="0"/>
              <a:t>生活商圈打卡</a:t>
            </a:r>
            <a:r>
              <a:rPr lang="en-US" altLang="zh-TW" dirty="0" smtClean="0"/>
              <a:t>(</a:t>
            </a:r>
            <a:r>
              <a:rPr lang="zh-TW" altLang="en-US" dirty="0" smtClean="0"/>
              <a:t>硬體</a:t>
            </a:r>
            <a:r>
              <a:rPr lang="en-US" altLang="zh-TW" dirty="0" smtClean="0"/>
              <a:t>APC)</a:t>
            </a:r>
          </a:p>
          <a:p>
            <a:r>
              <a:rPr lang="zh-TW" altLang="en-US" dirty="0" smtClean="0"/>
              <a:t>鎖</a:t>
            </a:r>
            <a:r>
              <a:rPr lang="en-US" altLang="zh-TW" dirty="0" smtClean="0"/>
              <a:t>MAC(</a:t>
            </a:r>
            <a:r>
              <a:rPr lang="zh-TW" altLang="en-US" dirty="0"/>
              <a:t>硬體</a:t>
            </a:r>
            <a:r>
              <a:rPr lang="en-US" altLang="zh-TW" dirty="0" smtClean="0"/>
              <a:t>APC)</a:t>
            </a:r>
            <a:endParaRPr lang="en-US" altLang="zh-TW" dirty="0"/>
          </a:p>
        </p:txBody>
      </p:sp>
    </p:spTree>
    <p:extLst>
      <p:ext uri="{BB962C8B-B14F-4D97-AF65-F5344CB8AC3E}">
        <p14:creationId xmlns="" xmlns:p14="http://schemas.microsoft.com/office/powerpoint/2010/main" val="359520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Captive </a:t>
            </a:r>
            <a:r>
              <a:rPr lang="en-US" altLang="zh-TW" dirty="0" smtClean="0"/>
              <a:t>Portal</a:t>
            </a:r>
            <a:br>
              <a:rPr lang="en-US" altLang="zh-TW" dirty="0" smtClean="0"/>
            </a:br>
            <a:r>
              <a:rPr lang="zh-TW" altLang="en-US" dirty="0" smtClean="0"/>
              <a:t>底圖可換</a:t>
            </a:r>
            <a:endParaRPr lang="zh-TW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73424"/>
            <a:ext cx="388843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52382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一次多種打卡驗證方式</a:t>
            </a:r>
            <a:endParaRPr lang="zh-TW" alt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6635251" cy="5194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@Line </a:t>
            </a:r>
            <a:r>
              <a:rPr lang="zh-TW" altLang="en-US" dirty="0" smtClean="0"/>
              <a:t>加入好友</a:t>
            </a:r>
            <a:endParaRPr lang="zh-TW" alt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229600" cy="343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852328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75971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FB</a:t>
            </a:r>
            <a:r>
              <a:rPr lang="zh-TW" altLang="en-US" dirty="0" smtClean="0"/>
              <a:t>打卡驗證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文字可以備註更改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94671888"/>
              </p:ext>
            </p:extLst>
          </p:nvPr>
        </p:nvGraphicFramePr>
        <p:xfrm>
          <a:off x="3995936" y="2204864"/>
          <a:ext cx="6356167" cy="3237359"/>
        </p:xfrm>
        <a:graphic>
          <a:graphicData uri="http://schemas.openxmlformats.org/presentationml/2006/ole">
            <p:oleObj spid="_x0000_s4160" name="PhotoImpact" r:id="rId3" imgW="9676190" imgH="4923810" progId="PI3.Image">
              <p:embed/>
            </p:oleObj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85258886"/>
              </p:ext>
            </p:extLst>
          </p:nvPr>
        </p:nvGraphicFramePr>
        <p:xfrm>
          <a:off x="395536" y="1484784"/>
          <a:ext cx="3674765" cy="1998196"/>
        </p:xfrm>
        <a:graphic>
          <a:graphicData uri="http://schemas.openxmlformats.org/presentationml/2006/ole">
            <p:oleObj spid="_x0000_s4161" name="PhotoImpact" r:id="rId4" imgW="5114286" imgH="2780952" progId="PI3.Image">
              <p:embed/>
            </p:oleObj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89665810"/>
              </p:ext>
            </p:extLst>
          </p:nvPr>
        </p:nvGraphicFramePr>
        <p:xfrm>
          <a:off x="-1404664" y="4733925"/>
          <a:ext cx="6543675" cy="2124075"/>
        </p:xfrm>
        <a:graphic>
          <a:graphicData uri="http://schemas.openxmlformats.org/presentationml/2006/ole">
            <p:oleObj spid="_x0000_s4162" name="PhotoImpact" r:id="rId5" imgW="6542857" imgH="2123810" progId="PI3.Im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802664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750</Words>
  <Application>Microsoft Office PowerPoint</Application>
  <PresentationFormat>如螢幕大小 (4:3)</PresentationFormat>
  <Paragraphs>418</Paragraphs>
  <Slides>31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3" baseType="lpstr">
      <vt:lpstr>Office 佈景主題</vt:lpstr>
      <vt:lpstr>PhotoImpact</vt:lpstr>
      <vt:lpstr>NUSOFT混搭VigorAP</vt:lpstr>
      <vt:lpstr>結合現有的防火牆 架構不用變更架構一</vt:lpstr>
      <vt:lpstr>結合現有的防火牆 架構不用變更架構二</vt:lpstr>
      <vt:lpstr>區分來賓與員工的無線網路 SSID 1 / SSID 2</vt:lpstr>
      <vt:lpstr>統一驗證 包含遠端的分公司</vt:lpstr>
      <vt:lpstr>Captive Portal 底圖可換</vt:lpstr>
      <vt:lpstr>一次多種打卡驗證方式</vt:lpstr>
      <vt:lpstr>@Line 加入好友</vt:lpstr>
      <vt:lpstr>FB打卡驗證 文字可以備註更改</vt:lpstr>
      <vt:lpstr>Facebook</vt:lpstr>
      <vt:lpstr>微博打卡上網</vt:lpstr>
      <vt:lpstr>看完廣告後才可以上網</vt:lpstr>
      <vt:lpstr>驗證之後，導往指定的WebPage</vt:lpstr>
      <vt:lpstr>自定網頁格式驗證(LAC除外)</vt:lpstr>
      <vt:lpstr>類似網頁自己寫喜歡的</vt:lpstr>
      <vt:lpstr>語法</vt:lpstr>
      <vt:lpstr>拍QR Code上網 若FB https 不自動彈也可以</vt:lpstr>
      <vt:lpstr>指定網頁</vt:lpstr>
      <vt:lpstr>學校使用G-Suite 限制只能用公司或是學校自己網域的google帳號</vt:lpstr>
      <vt:lpstr>混搭方式(一樣可以區分員工來賓</vt:lpstr>
      <vt:lpstr>VigorConnect (Free 可管理同區網100 台 AP/Switch</vt:lpstr>
      <vt:lpstr>多國語言，簡單易學</vt:lpstr>
      <vt:lpstr>輕鬆管理100台設備</vt:lpstr>
      <vt:lpstr>RootAP 架構</vt:lpstr>
      <vt:lpstr>RootAP 功能</vt:lpstr>
      <vt:lpstr>投影片 26</vt:lpstr>
      <vt:lpstr>VigorAP</vt:lpstr>
      <vt:lpstr>VigorSwitch</vt:lpstr>
      <vt:lpstr>成功案例</vt:lpstr>
      <vt:lpstr>@LINE http://line.naver.jp/ti/p/%40xat.0000132120.jmw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NUSOFT無線管理系統APC</dc:title>
  <dc:creator>JanusLin</dc:creator>
  <cp:lastModifiedBy>januslin</cp:lastModifiedBy>
  <cp:revision>87</cp:revision>
  <dcterms:created xsi:type="dcterms:W3CDTF">2015-02-27T07:40:33Z</dcterms:created>
  <dcterms:modified xsi:type="dcterms:W3CDTF">2021-08-16T05:07:37Z</dcterms:modified>
</cp:coreProperties>
</file>